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3" r:id="rId3"/>
    <p:sldId id="258" r:id="rId4"/>
    <p:sldId id="259" r:id="rId5"/>
    <p:sldId id="262" r:id="rId6"/>
    <p:sldId id="261" r:id="rId7"/>
    <p:sldId id="264" r:id="rId8"/>
    <p:sldId id="263" r:id="rId9"/>
    <p:sldId id="260" r:id="rId10"/>
    <p:sldId id="257" r:id="rId11"/>
    <p:sldId id="265" r:id="rId12"/>
    <p:sldId id="266" r:id="rId13"/>
    <p:sldId id="300" r:id="rId14"/>
    <p:sldId id="302" r:id="rId15"/>
    <p:sldId id="267" r:id="rId16"/>
    <p:sldId id="268" r:id="rId17"/>
    <p:sldId id="269" r:id="rId18"/>
    <p:sldId id="270" r:id="rId19"/>
    <p:sldId id="271" r:id="rId20"/>
    <p:sldId id="272" r:id="rId21"/>
    <p:sldId id="363" r:id="rId22"/>
    <p:sldId id="361" r:id="rId23"/>
    <p:sldId id="362" r:id="rId24"/>
    <p:sldId id="273" r:id="rId25"/>
    <p:sldId id="344" r:id="rId26"/>
    <p:sldId id="345" r:id="rId27"/>
    <p:sldId id="365" r:id="rId28"/>
    <p:sldId id="366" r:id="rId29"/>
    <p:sldId id="367" r:id="rId30"/>
    <p:sldId id="274" r:id="rId31"/>
    <p:sldId id="275" r:id="rId32"/>
    <p:sldId id="276" r:id="rId33"/>
    <p:sldId id="277" r:id="rId34"/>
    <p:sldId id="278" r:id="rId35"/>
    <p:sldId id="279" r:id="rId36"/>
    <p:sldId id="280" r:id="rId37"/>
    <p:sldId id="348" r:id="rId38"/>
    <p:sldId id="356" r:id="rId39"/>
    <p:sldId id="359" r:id="rId40"/>
    <p:sldId id="347" r:id="rId41"/>
    <p:sldId id="357" r:id="rId42"/>
    <p:sldId id="364" r:id="rId43"/>
    <p:sldId id="360" r:id="rId44"/>
    <p:sldId id="352" r:id="rId45"/>
    <p:sldId id="353" r:id="rId46"/>
    <p:sldId id="368" r:id="rId47"/>
    <p:sldId id="369" r:id="rId48"/>
    <p:sldId id="371" r:id="rId49"/>
    <p:sldId id="372" r:id="rId50"/>
    <p:sldId id="370" r:id="rId51"/>
    <p:sldId id="373" r:id="rId52"/>
    <p:sldId id="374" r:id="rId53"/>
    <p:sldId id="375" r:id="rId54"/>
    <p:sldId id="376" r:id="rId55"/>
    <p:sldId id="378" r:id="rId56"/>
    <p:sldId id="379" r:id="rId57"/>
    <p:sldId id="355" r:id="rId58"/>
    <p:sldId id="354" r:id="rId59"/>
  </p:sldIdLst>
  <p:sldSz cx="12192000" cy="6858000"/>
  <p:notesSz cx="6797675" cy="9926638"/>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4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1C5E73EE-4368-447C-9366-BCD491A3307C}" type="datetimeFigureOut">
              <a:rPr lang="ru-RU" smtClean="0"/>
              <a:t>04.10.2024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4122828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C5E73EE-4368-447C-9366-BCD491A3307C}" type="datetimeFigureOut">
              <a:rPr lang="ru-RU" smtClean="0"/>
              <a:t>04.10.2024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344643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C5E73EE-4368-447C-9366-BCD491A3307C}" type="datetimeFigureOut">
              <a:rPr lang="ru-RU" smtClean="0"/>
              <a:t>04.10.2024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1897940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C5E73EE-4368-447C-9366-BCD491A3307C}" type="datetimeFigureOut">
              <a:rPr lang="ru-RU" smtClean="0"/>
              <a:t>04.10.2024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3316847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C5E73EE-4368-447C-9366-BCD491A3307C}" type="datetimeFigureOut">
              <a:rPr lang="ru-RU" smtClean="0"/>
              <a:t>04.10.2024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392863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1C5E73EE-4368-447C-9366-BCD491A3307C}" type="datetimeFigureOut">
              <a:rPr lang="ru-RU" smtClean="0"/>
              <a:t>04.10.2024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204809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1C5E73EE-4368-447C-9366-BCD491A3307C}" type="datetimeFigureOut">
              <a:rPr lang="ru-RU" smtClean="0"/>
              <a:t>04.10.2024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622879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1C5E73EE-4368-447C-9366-BCD491A3307C}" type="datetimeFigureOut">
              <a:rPr lang="ru-RU" smtClean="0"/>
              <a:t>04.10.2024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2386368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C5E73EE-4368-447C-9366-BCD491A3307C}" type="datetimeFigureOut">
              <a:rPr lang="ru-RU" smtClean="0"/>
              <a:t>04.10.2024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986541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1C5E73EE-4368-447C-9366-BCD491A3307C}" type="datetimeFigureOut">
              <a:rPr lang="ru-RU" smtClean="0"/>
              <a:t>04.10.2024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22855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1C5E73EE-4368-447C-9366-BCD491A3307C}" type="datetimeFigureOut">
              <a:rPr lang="ru-RU" smtClean="0"/>
              <a:t>04.10.2024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422397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E73EE-4368-447C-9366-BCD491A3307C}" type="datetimeFigureOut">
              <a:rPr lang="ru-RU" smtClean="0"/>
              <a:t>04.10.2024</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BA643E-3F5E-40B0-8B70-0C32BA587BDE}" type="slidenum">
              <a:rPr lang="ru-RU" smtClean="0"/>
              <a:t>‹#›</a:t>
            </a:fld>
            <a:endParaRPr lang="ru-RU"/>
          </a:p>
        </p:txBody>
      </p:sp>
    </p:spTree>
    <p:extLst>
      <p:ext uri="{BB962C8B-B14F-4D97-AF65-F5344CB8AC3E}">
        <p14:creationId xmlns:p14="http://schemas.microsoft.com/office/powerpoint/2010/main" val="43248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048000" y="1997903"/>
            <a:ext cx="6096000" cy="1754326"/>
          </a:xfrm>
          <a:prstGeom prst="rect">
            <a:avLst/>
          </a:prstGeom>
        </p:spPr>
        <p:txBody>
          <a:bodyPr>
            <a:spAutoFit/>
          </a:bodyPr>
          <a:lstStyle/>
          <a:p>
            <a:r>
              <a:rPr lang="ru-RU" b="1" dirty="0"/>
              <a:t>Лекция 2. Введение в технику синтеза частот</a:t>
            </a:r>
            <a:endParaRPr lang="ru-RU" dirty="0"/>
          </a:p>
          <a:p>
            <a:r>
              <a:rPr lang="ru-RU" dirty="0"/>
              <a:t>Фазовый шум в синтезаторах частот. Определение спектральной плотности мощности фазовых шумов (СПМФШ). Виды фазовых шумов. Спектральная плотность мощности нестабильности частоты. Девиация </a:t>
            </a:r>
            <a:r>
              <a:rPr lang="ru-RU" dirty="0" err="1"/>
              <a:t>Аллана</a:t>
            </a:r>
            <a:r>
              <a:rPr lang="ru-RU" dirty="0"/>
              <a:t>. Односторонняя и двусторонняя СПМФШ.</a:t>
            </a:r>
          </a:p>
        </p:txBody>
      </p:sp>
    </p:spTree>
    <p:extLst>
      <p:ext uri="{BB962C8B-B14F-4D97-AF65-F5344CB8AC3E}">
        <p14:creationId xmlns:p14="http://schemas.microsoft.com/office/powerpoint/2010/main" val="733657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48640" y="401008"/>
            <a:ext cx="11009376" cy="1676741"/>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Вышеприведенные варианты формулы Найквиста получены в рамках “классической” теории, не учитывающей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квантовомеханические</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эффекты.  Именно поэтому полученный спектр не зависит от частоты, то есть тепловой шум имеет характер белого шума.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Этот результат, разумеется, не верен.</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Учет </a:t>
            </a:r>
            <a:r>
              <a:rPr lang="ru-RU"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квантовомеханических</a:t>
            </a:r>
            <a:r>
              <a:rPr lang="ru-RU"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эффектов приводит к следующей модификации формулы Найквиста для спектра </a:t>
            </a:r>
            <a:r>
              <a:rPr lang="ru-RU"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эдс</a:t>
            </a:r>
            <a:r>
              <a:rPr lang="ru-RU"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теплового шума:</a:t>
            </a:r>
            <a:endParaRPr lang="ru-RU" dirty="0">
              <a:latin typeface="Times New Roman" panose="02020603050405020304" pitchFamily="18" charset="0"/>
              <a:cs typeface="Times New Roman" panose="02020603050405020304" pitchFamily="18" charset="0"/>
            </a:endParaRPr>
          </a:p>
        </p:txBody>
      </p:sp>
      <p:pic>
        <p:nvPicPr>
          <p:cNvPr id="8" name="Рисунок 7"/>
          <p:cNvPicPr/>
          <p:nvPr/>
        </p:nvPicPr>
        <p:blipFill>
          <a:blip r:embed="rId2"/>
          <a:stretch>
            <a:fillRect/>
          </a:stretch>
        </p:blipFill>
        <p:spPr>
          <a:xfrm>
            <a:off x="1271809" y="2547721"/>
            <a:ext cx="4149789" cy="585640"/>
          </a:xfrm>
          <a:prstGeom prst="rect">
            <a:avLst/>
          </a:prstGeom>
        </p:spPr>
      </p:pic>
      <p:sp>
        <p:nvSpPr>
          <p:cNvPr id="3" name="Прямоугольник 2"/>
          <p:cNvSpPr/>
          <p:nvPr/>
        </p:nvSpPr>
        <p:spPr>
          <a:xfrm>
            <a:off x="548640" y="4026145"/>
            <a:ext cx="11009376" cy="685059"/>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Здесь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6.626</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34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Дж·с</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постоянная Планка. Вид спектра, полученного в</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рамках квантовой теории, приведён на Рис.</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6650628" y="2077749"/>
            <a:ext cx="4120048" cy="1948396"/>
          </a:xfrm>
          <a:prstGeom prst="rect">
            <a:avLst/>
          </a:prstGeom>
        </p:spPr>
      </p:pic>
      <p:sp>
        <p:nvSpPr>
          <p:cNvPr id="11" name="Прямоугольник 10"/>
          <p:cNvSpPr/>
          <p:nvPr/>
        </p:nvSpPr>
        <p:spPr>
          <a:xfrm>
            <a:off x="548640" y="4711204"/>
            <a:ext cx="11009376" cy="1574149"/>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Верхняя частота этого спектра, называемая также частотой среза, равна</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При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300 К данная частота равна 6.2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Гц = 6.2 ТГц. Это соответствует длине волны, составляющей 0.05 мм. Таким образом, вплоть до миллиметрового диапазона тепловой шум можно считать “белым”, то есть не учитывать зависимость его спектра от частоты. Однако для криогенной радиотехники, а также в диапазоне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терагерц</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и выше зависимость спектра теплового шума от частоты может оказаться существенной. </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148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53440" y="617011"/>
            <a:ext cx="10424160" cy="4959563"/>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природе идеальных резисторов не существует. Все резистивные элементы обладают инерционностью, которая приводит к трансформации</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спектра теплового шума.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b="1"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Шум комплексного двухполюсника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Приведённая выше формула Найквиста справедлива только для </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идеального резистора</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Реальные</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резисторы обладают инерционностью. Поэтому формулу</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Найквиста следует модифицировать для комплексного линейного двухполюсника.</a:t>
            </a:r>
            <a:endPar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Импеданс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Z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такого двухполюсника зависит от частоты и состоит из вещественной и мнимой компонент:</a:t>
            </a:r>
            <a:endPar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i="1" dirty="0">
                <a:latin typeface="Times New Roman" panose="02020603050405020304" pitchFamily="18" charset="0"/>
                <a:cs typeface="Times New Roman" panose="02020603050405020304" pitchFamily="18" charset="0"/>
              </a:rPr>
              <a:t>Z</a:t>
            </a:r>
            <a:r>
              <a:rPr lang="ru-RU"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sym typeface="Symbol" panose="05050102010706020507" pitchFamily="18" charset="2"/>
              </a:rPr>
              <a:t></a:t>
            </a:r>
            <a:r>
              <a:rPr lang="ru-RU" dirty="0">
                <a:latin typeface="Times New Roman" panose="02020603050405020304" pitchFamily="18" charset="0"/>
                <a:cs typeface="Times New Roman" panose="02020603050405020304" pitchFamily="18" charset="0"/>
              </a:rPr>
              <a:t>) = </a:t>
            </a:r>
            <a:r>
              <a:rPr lang="ru-RU" i="1" dirty="0">
                <a:latin typeface="Times New Roman" panose="02020603050405020304" pitchFamily="18" charset="0"/>
                <a:cs typeface="Times New Roman" panose="02020603050405020304" pitchFamily="18" charset="0"/>
              </a:rPr>
              <a:t>R</a:t>
            </a:r>
            <a:r>
              <a:rPr lang="ru-RU"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sym typeface="Symbol" panose="05050102010706020507" pitchFamily="18" charset="2"/>
              </a:rPr>
              <a:t></a:t>
            </a:r>
            <a:r>
              <a:rPr lang="ru-RU" dirty="0">
                <a:latin typeface="Times New Roman" panose="02020603050405020304" pitchFamily="18" charset="0"/>
                <a:cs typeface="Times New Roman" panose="02020603050405020304" pitchFamily="18" charset="0"/>
              </a:rPr>
              <a:t>) + </a:t>
            </a:r>
            <a:r>
              <a:rPr lang="ru-RU" i="1" dirty="0" err="1">
                <a:latin typeface="Times New Roman" panose="02020603050405020304" pitchFamily="18" charset="0"/>
                <a:cs typeface="Times New Roman" panose="02020603050405020304" pitchFamily="18" charset="0"/>
              </a:rPr>
              <a:t>jX</a:t>
            </a:r>
            <a:r>
              <a:rPr lang="ru-RU"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sym typeface="Symbol" panose="05050102010706020507" pitchFamily="18" charset="2"/>
              </a:rPr>
              <a:t></a:t>
            </a:r>
            <a:r>
              <a:rPr lang="ru-RU"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sym typeface="Symbol" panose="05050102010706020507" pitchFamily="18" charset="2"/>
              </a:rPr>
              <a:t></a:t>
            </a:r>
            <a:r>
              <a:rPr lang="ru-RU" dirty="0">
                <a:latin typeface="Times New Roman" panose="02020603050405020304" pitchFamily="18" charset="0"/>
                <a:cs typeface="Times New Roman" panose="02020603050405020304" pitchFamily="18" charset="0"/>
              </a:rPr>
              <a:t> = 2</a:t>
            </a:r>
            <a:r>
              <a:rPr lang="ru-RU" dirty="0">
                <a:latin typeface="Times New Roman" panose="02020603050405020304" pitchFamily="18" charset="0"/>
                <a:cs typeface="Times New Roman" panose="02020603050405020304" pitchFamily="18" charset="0"/>
                <a:sym typeface="Symbol" panose="05050102010706020507" pitchFamily="18" charset="2"/>
              </a:rPr>
              <a:t></a:t>
            </a:r>
            <a:r>
              <a:rPr lang="ru-RU" dirty="0">
                <a:latin typeface="Times New Roman" panose="02020603050405020304" pitchFamily="18" charset="0"/>
                <a:cs typeface="Times New Roman" panose="02020603050405020304" pitchFamily="18" charset="0"/>
              </a:rPr>
              <a:t> </a:t>
            </a:r>
            <a:r>
              <a:rPr lang="ru-RU" i="1" dirty="0">
                <a:latin typeface="Times New Roman" panose="02020603050405020304" pitchFamily="18" charset="0"/>
                <a:cs typeface="Times New Roman" panose="02020603050405020304" pitchFamily="18" charset="0"/>
              </a:rPr>
              <a:t>f </a:t>
            </a:r>
            <a:r>
              <a:rPr lang="ru-RU" dirty="0">
                <a:latin typeface="Times New Roman" panose="02020603050405020304" pitchFamily="18" charset="0"/>
                <a:cs typeface="Times New Roman" panose="02020603050405020304" pitchFamily="18" charset="0"/>
              </a:rPr>
              <a:t>.</a:t>
            </a: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Здесь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Z</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активное сопротивление двухполюсника, характеризующее диссипацию энергии, ответственную за возникновение теплового шума.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Заметим, что понятие импеданса, называемого также комплексным сопротивлением, ввёл </a:t>
            </a:r>
            <a:r>
              <a:rPr lang="ru-RU" b="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Хевисайд</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Oliver</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Heaviside</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в 1888 году.</a:t>
            </a:r>
            <a:endPar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Таким образом, формула Найквиста для спектра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эдс</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теплового шума, характеризующего напряжение на выводах </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разомкнутого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двухполюсника, принимает следующий вид:</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2"/>
          <a:stretch>
            <a:fillRect/>
          </a:stretch>
        </p:blipFill>
        <p:spPr>
          <a:xfrm>
            <a:off x="4305998" y="5576574"/>
            <a:ext cx="3519043" cy="556002"/>
          </a:xfrm>
          <a:prstGeom prst="rect">
            <a:avLst/>
          </a:prstGeom>
        </p:spPr>
      </p:pic>
    </p:spTree>
    <p:extLst>
      <p:ext uri="{BB962C8B-B14F-4D97-AF65-F5344CB8AC3E}">
        <p14:creationId xmlns:p14="http://schemas.microsoft.com/office/powerpoint/2010/main" val="1127713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1231392" y="677346"/>
            <a:ext cx="9936480" cy="388696"/>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Для спектра тока теплового шума </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короткозамкнутого</a:t>
            </a:r>
            <a:r>
              <a:rPr lang="en-US"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двухполюсника,</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соответственно, имеем:</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Прямоугольник 7"/>
          <p:cNvSpPr/>
          <p:nvPr/>
        </p:nvSpPr>
        <p:spPr>
          <a:xfrm>
            <a:off x="1278680" y="1780031"/>
            <a:ext cx="728084" cy="368755"/>
          </a:xfrm>
          <a:prstGeom prst="rect">
            <a:avLst/>
          </a:prstGeom>
        </p:spPr>
        <p:txBody>
          <a:bodyPr wrap="non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Здесь</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Рисунок 9"/>
          <p:cNvPicPr>
            <a:picLocks noChangeAspect="1"/>
          </p:cNvPicPr>
          <p:nvPr/>
        </p:nvPicPr>
        <p:blipFill>
          <a:blip r:embed="rId2"/>
          <a:stretch>
            <a:fillRect/>
          </a:stretch>
        </p:blipFill>
        <p:spPr>
          <a:xfrm>
            <a:off x="4296536" y="2148786"/>
            <a:ext cx="2935102" cy="420636"/>
          </a:xfrm>
          <a:prstGeom prst="rect">
            <a:avLst/>
          </a:prstGeom>
        </p:spPr>
      </p:pic>
      <p:pic>
        <p:nvPicPr>
          <p:cNvPr id="12" name="Рисунок 11"/>
          <p:cNvPicPr>
            <a:picLocks noChangeAspect="1"/>
          </p:cNvPicPr>
          <p:nvPr/>
        </p:nvPicPr>
        <p:blipFill>
          <a:blip r:embed="rId3"/>
          <a:stretch>
            <a:fillRect/>
          </a:stretch>
        </p:blipFill>
        <p:spPr>
          <a:xfrm>
            <a:off x="4382935" y="1302587"/>
            <a:ext cx="3189323" cy="477443"/>
          </a:xfrm>
          <a:prstGeom prst="rect">
            <a:avLst/>
          </a:prstGeom>
        </p:spPr>
      </p:pic>
      <p:sp>
        <p:nvSpPr>
          <p:cNvPr id="14" name="Прямоугольник 13"/>
          <p:cNvSpPr/>
          <p:nvPr/>
        </p:nvSpPr>
        <p:spPr>
          <a:xfrm>
            <a:off x="1231392" y="2569422"/>
            <a:ext cx="10021824" cy="685059"/>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комплексная проводимость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аддмитанс</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двухполюсника. Связь </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активных</a:t>
            </a:r>
            <a:r>
              <a:rPr lang="en-US"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компонент проводимости и импеданса имеет следующий вид:</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Рисунок 15"/>
          <p:cNvPicPr>
            <a:picLocks noChangeAspect="1"/>
          </p:cNvPicPr>
          <p:nvPr/>
        </p:nvPicPr>
        <p:blipFill>
          <a:blip r:embed="rId4"/>
          <a:stretch>
            <a:fillRect/>
          </a:stretch>
        </p:blipFill>
        <p:spPr>
          <a:xfrm>
            <a:off x="5263824" y="3319262"/>
            <a:ext cx="2524522" cy="332904"/>
          </a:xfrm>
          <a:prstGeom prst="rect">
            <a:avLst/>
          </a:prstGeom>
        </p:spPr>
      </p:pic>
      <p:sp>
        <p:nvSpPr>
          <p:cNvPr id="17" name="Прямоугольник 16"/>
          <p:cNvSpPr/>
          <p:nvPr/>
        </p:nvSpPr>
        <p:spPr>
          <a:xfrm>
            <a:off x="1231392" y="3675117"/>
            <a:ext cx="7278624" cy="388696"/>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случае идеального резистора получаем известную связь: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Прямоугольник 17"/>
          <p:cNvSpPr/>
          <p:nvPr/>
        </p:nvSpPr>
        <p:spPr>
          <a:xfrm>
            <a:off x="3948418" y="4380574"/>
            <a:ext cx="4058355" cy="388696"/>
          </a:xfrm>
          <a:prstGeom prst="rect">
            <a:avLst/>
          </a:prstGeom>
        </p:spPr>
        <p:txBody>
          <a:bodyPr wrap="non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Тепловой шум является </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аддитивным</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895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75360" y="501293"/>
            <a:ext cx="10594848" cy="3671518"/>
          </a:xfrm>
          <a:prstGeom prst="rect">
            <a:avLst/>
          </a:prstGeom>
        </p:spPr>
        <p:txBody>
          <a:bodyPr wrap="square">
            <a:spAutoFit/>
          </a:bodyPr>
          <a:lstStyle/>
          <a:p>
            <a:pPr algn="just">
              <a:lnSpc>
                <a:spcPct val="107000"/>
              </a:lnSpc>
              <a:spcAft>
                <a:spcPts val="800"/>
              </a:spcAft>
            </a:pP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Рассмотри некоторые виды шумов, которые следует отнести к мультипликативным.</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Дробовой шум</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Англоязычное название дробового шума –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shot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noise</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Условия существования дробового шума: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 дискретность заряда электрона,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=1.6·10</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19</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Кл;</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 наличие выделенного направления движения электронов, то есть скорость у каждого электрона имеет среднее значение, отличное от нуля;</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 стохастичность моментов инжекции электронов в выделенном направлении. </a:t>
            </a:r>
            <a:endPar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По поводу второго условия заметим, что при отсутствии выделенного направления движения генерируется тепловой шум. Среднее значение тепловой компоненты скорости электрона всегда равно нулю.</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a:picLocks noChangeAspect="1"/>
          </p:cNvPicPr>
          <p:nvPr/>
        </p:nvPicPr>
        <p:blipFill>
          <a:blip r:embed="rId2"/>
          <a:stretch>
            <a:fillRect/>
          </a:stretch>
        </p:blipFill>
        <p:spPr>
          <a:xfrm>
            <a:off x="7429875" y="4580722"/>
            <a:ext cx="1655906" cy="448068"/>
          </a:xfrm>
          <a:prstGeom prst="rect">
            <a:avLst/>
          </a:prstGeom>
        </p:spPr>
      </p:pic>
      <p:pic>
        <p:nvPicPr>
          <p:cNvPr id="8" name="Рисунок 7"/>
          <p:cNvPicPr>
            <a:picLocks noChangeAspect="1"/>
          </p:cNvPicPr>
          <p:nvPr/>
        </p:nvPicPr>
        <p:blipFill>
          <a:blip r:embed="rId3"/>
          <a:stretch>
            <a:fillRect/>
          </a:stretch>
        </p:blipFill>
        <p:spPr>
          <a:xfrm>
            <a:off x="975360" y="4172811"/>
            <a:ext cx="2286057" cy="2072408"/>
          </a:xfrm>
          <a:prstGeom prst="rect">
            <a:avLst/>
          </a:prstGeom>
        </p:spPr>
      </p:pic>
      <p:sp>
        <p:nvSpPr>
          <p:cNvPr id="9" name="Прямоугольник 8"/>
          <p:cNvSpPr/>
          <p:nvPr/>
        </p:nvSpPr>
        <p:spPr>
          <a:xfrm>
            <a:off x="3535680" y="4172811"/>
            <a:ext cx="1914144" cy="1870512"/>
          </a:xfrm>
          <a:prstGeom prst="rect">
            <a:avLst/>
          </a:prstGeom>
        </p:spPr>
        <p:txBody>
          <a:bodyPr wrap="square">
            <a:spAutoFit/>
          </a:bodyPr>
          <a:lstStyle/>
          <a:p>
            <a:pPr>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Компоненты скорости электрона во внешнем электрическом поле</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Прямоугольник 10"/>
          <p:cNvSpPr/>
          <p:nvPr/>
        </p:nvSpPr>
        <p:spPr>
          <a:xfrm>
            <a:off x="5708669" y="4159090"/>
            <a:ext cx="5098319" cy="369332"/>
          </a:xfrm>
          <a:prstGeom prst="rect">
            <a:avLst/>
          </a:prstGeom>
        </p:spPr>
        <p:txBody>
          <a:bodyPr wrap="none">
            <a:spAutoFit/>
          </a:bodyPr>
          <a:lstStyle/>
          <a:p>
            <a:r>
              <a:rPr lang="ru-RU" dirty="0">
                <a:latin typeface="Times New Roman" panose="02020603050405020304" pitchFamily="18" charset="0"/>
                <a:cs typeface="Times New Roman" panose="02020603050405020304" pitchFamily="18" charset="0"/>
              </a:rPr>
              <a:t>Таким образом, полная скорость электрона равна</a:t>
            </a:r>
          </a:p>
        </p:txBody>
      </p:sp>
    </p:spTree>
    <p:extLst>
      <p:ext uri="{BB962C8B-B14F-4D97-AF65-F5344CB8AC3E}">
        <p14:creationId xmlns:p14="http://schemas.microsoft.com/office/powerpoint/2010/main" val="1014927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Прямоугольник 10"/>
              <p:cNvSpPr/>
              <p:nvPr/>
            </p:nvSpPr>
            <p:spPr>
              <a:xfrm>
                <a:off x="707136" y="442009"/>
                <a:ext cx="10704576" cy="4750596"/>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выражении </a:t>
                </a:r>
                <a14:m>
                  <m:oMath xmlns:m="http://schemas.openxmlformats.org/officeDocument/2006/math">
                    <m:acc>
                      <m:accPr>
                        <m:chr m:val="⃗"/>
                        <m:ctrlPr>
                          <a:rPr lang="ru-RU"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accPr>
                      <m:e>
                        <m:r>
                          <a:rPr lang="ru-RU"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𝜈</m:t>
                        </m:r>
                      </m:e>
                    </m:acc>
                    <m:r>
                      <a:rPr lang="ru-RU" sz="24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acc>
                      <m:accPr>
                        <m:chr m:val="⃗"/>
                        <m:ctrlPr>
                          <a:rPr lang="ru-RU"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ru-RU"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𝜈</m:t>
                            </m:r>
                          </m:e>
                          <m:sub>
                            <m:r>
                              <a:rPr lang="ru-RU"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Т</m:t>
                            </m:r>
                          </m:sub>
                        </m:sSub>
                      </m:e>
                    </m:acc>
                  </m:oMath>
                </a14:m>
                <a:r>
                  <a:rPr lang="ru-RU" sz="24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14:m>
                  <m:oMath xmlns:m="http://schemas.openxmlformats.org/officeDocument/2006/math">
                    <m:acc>
                      <m:accPr>
                        <m:chr m:val="⃗"/>
                        <m:ctrlPr>
                          <a:rPr lang="ru-RU"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ru-RU"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2400" i="1" kern="100">
                                <a:solidFill>
                                  <a:srgbClr val="000000"/>
                                </a:solidFill>
                                <a:latin typeface="Cambria Math" panose="02040503050406030204" pitchFamily="18" charset="0"/>
                                <a:ea typeface="Calibri" panose="020F0502020204030204" pitchFamily="34" charset="0"/>
                                <a:cs typeface="Times New Roman" panose="02020603050405020304" pitchFamily="18" charset="0"/>
                              </a:rPr>
                              <m:t>𝜈</m:t>
                            </m:r>
                          </m:e>
                          <m:sub>
                            <m:r>
                              <a:rPr lang="en-US" sz="2400" b="0" i="1" kern="100"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𝑑</m:t>
                            </m:r>
                          </m:sub>
                        </m:sSub>
                      </m:e>
                    </m:acc>
                  </m:oMath>
                </a14:m>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составляющая </a:t>
                </a:r>
                <a14:m>
                  <m:oMath xmlns:m="http://schemas.openxmlformats.org/officeDocument/2006/math">
                    <m:acc>
                      <m:accPr>
                        <m:chr m:val="⃗"/>
                        <m:ctrlP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𝜈</m:t>
                            </m:r>
                          </m:e>
                          <m:sub>
                            <m: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Т</m:t>
                            </m:r>
                          </m:sub>
                        </m:sSub>
                      </m:e>
                    </m:acc>
                  </m:oMath>
                </a14:m>
                <a:r>
                  <a:rPr lang="ru-RU"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тепловая скорость, обусловленная взаимодействием электрона с тепловыми колебаниями решётки. Эта скорость не имеет выделенного направления</a:t>
                </a: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d>
                      <m:dPr>
                        <m:begChr m:val="〈"/>
                        <m:endChr m:val="〉"/>
                        <m:ctrlP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𝜈</m:t>
                                </m:r>
                              </m:e>
                              <m:sub>
                                <m: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Т</m:t>
                                </m:r>
                              </m:sub>
                            </m:sSub>
                          </m:e>
                        </m:acc>
                      </m:e>
                    </m:d>
                    <m: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Через </a:t>
                </a:r>
                <a14:m>
                  <m:oMath xmlns:m="http://schemas.openxmlformats.org/officeDocument/2006/math">
                    <m:acc>
                      <m:accPr>
                        <m:chr m:val="⃗"/>
                        <m:ctrlP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𝜈</m:t>
                            </m:r>
                          </m:e>
                          <m:sub>
                            <m:r>
                              <a:rPr lang="en-US"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sub>
                        </m:sSub>
                      </m:e>
                    </m:acc>
                  </m:oMath>
                </a14:m>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обозначена скорость дрейфа, имеющая направление, определяемое внешним электрическим полем. Дробовой шум проявляется, когда скорость дрейфа сравнима со среднеквадратической тепловой скоростью, </a:t>
                </a:r>
                <a:r>
                  <a:rPr lang="ru-RU"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t>
                </a:r>
                <a:r>
                  <a:rPr lang="ru-RU" kern="100" baseline="-25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t>
                </a:r>
                <a:r>
                  <a:rPr lang="ru-RU" kern="100" baseline="-25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При комнатной температуре имеем </a:t>
                </a:r>
                <a:r>
                  <a:rPr lang="ru-RU"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t>
                </a:r>
                <a:r>
                  <a:rPr lang="ru-RU" kern="100" baseline="-25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70 км/с.</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В металлических проводниках дробовой шум не виден, так как в них дрейфовая скорость относительно мала, </a:t>
                </a:r>
                <a:r>
                  <a:rPr lang="ru-RU"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t>
                </a:r>
                <a:r>
                  <a:rPr lang="ru-RU" kern="100" baseline="-25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&lt;&lt; </a:t>
                </a:r>
                <a:r>
                  <a:rPr lang="ru-RU"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t>
                </a:r>
                <a:r>
                  <a:rPr lang="ru-RU" kern="100" baseline="-25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ru-RU" kern="100" baseline="-25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Отметим, что при </a:t>
                </a:r>
                <a:r>
                  <a:rPr lang="ru-RU" i="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t>
                </a:r>
                <a:r>
                  <a:rPr lang="ru-RU" kern="100" baseline="-25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 см/с любой металлический проводник расплавится.</a:t>
                </a: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полупроводниках дробовой шум может быть виден. В них величина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принимает существенно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бóльшие</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значения из-за того, что соударения носителей с решеткой относительно редки. </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инжекционных приборах (электровакуумных приборах, полупроводниковых диодах и биполярных транзисторах) дробовой шум есть всегда.</a:t>
                </a: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Чтобы понять, как проявляется дробовой шум, рассмотрим некоторый</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инжекционный прибор, изображённый на Рис</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707136" y="442009"/>
                <a:ext cx="10704576" cy="4750596"/>
              </a:xfrm>
              <a:prstGeom prst="rect">
                <a:avLst/>
              </a:prstGeom>
              <a:blipFill rotWithShape="0">
                <a:blip r:embed="rId2"/>
                <a:stretch>
                  <a:fillRect l="-456" t="-1797" r="-456" b="-770"/>
                </a:stretch>
              </a:blipFill>
            </p:spPr>
            <p:txBody>
              <a:bodyPr/>
              <a:lstStyle/>
              <a:p>
                <a:r>
                  <a:rPr lang="ru-RU">
                    <a:noFill/>
                  </a:rPr>
                  <a:t> </a:t>
                </a:r>
              </a:p>
            </p:txBody>
          </p:sp>
        </mc:Fallback>
      </mc:AlternateContent>
      <p:pic>
        <p:nvPicPr>
          <p:cNvPr id="14" name="Рисунок 13"/>
          <p:cNvPicPr>
            <a:picLocks noChangeAspect="1"/>
          </p:cNvPicPr>
          <p:nvPr/>
        </p:nvPicPr>
        <p:blipFill>
          <a:blip r:embed="rId3"/>
          <a:stretch>
            <a:fillRect/>
          </a:stretch>
        </p:blipFill>
        <p:spPr>
          <a:xfrm>
            <a:off x="707136" y="5192605"/>
            <a:ext cx="3023616" cy="1442534"/>
          </a:xfrm>
          <a:prstGeom prst="rect">
            <a:avLst/>
          </a:prstGeom>
        </p:spPr>
      </p:pic>
      <p:sp>
        <p:nvSpPr>
          <p:cNvPr id="16" name="Прямоугольник 15"/>
          <p:cNvSpPr/>
          <p:nvPr/>
        </p:nvSpPr>
        <p:spPr>
          <a:xfrm>
            <a:off x="3730752" y="5717766"/>
            <a:ext cx="4910768" cy="369332"/>
          </a:xfrm>
          <a:prstGeom prst="rect">
            <a:avLst/>
          </a:prstGeom>
        </p:spPr>
        <p:txBody>
          <a:bodyPr wrap="none">
            <a:spAutoFit/>
          </a:bodyPr>
          <a:lstStyle/>
          <a:p>
            <a:r>
              <a:rPr lang="ru-RU" dirty="0">
                <a:solidFill>
                  <a:srgbClr val="000000"/>
                </a:solidFill>
                <a:latin typeface="Times New Roman" panose="02020603050405020304" pitchFamily="18" charset="0"/>
                <a:ea typeface="Calibri" panose="020F0502020204030204" pitchFamily="34" charset="0"/>
              </a:rPr>
              <a:t>Условное изображение инжекционного прибора</a:t>
            </a:r>
            <a:endParaRPr lang="ru-RU" dirty="0"/>
          </a:p>
        </p:txBody>
      </p:sp>
    </p:spTree>
    <p:extLst>
      <p:ext uri="{BB962C8B-B14F-4D97-AF65-F5344CB8AC3E}">
        <p14:creationId xmlns:p14="http://schemas.microsoft.com/office/powerpoint/2010/main" val="116248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024128" y="449917"/>
            <a:ext cx="3023616" cy="1442534"/>
          </a:xfrm>
          <a:prstGeom prst="rect">
            <a:avLst/>
          </a:prstGeom>
        </p:spPr>
      </p:pic>
      <p:sp>
        <p:nvSpPr>
          <p:cNvPr id="6" name="Прямоугольник 5"/>
          <p:cNvSpPr/>
          <p:nvPr/>
        </p:nvSpPr>
        <p:spPr>
          <a:xfrm>
            <a:off x="4584192" y="384109"/>
            <a:ext cx="6096000" cy="1574149"/>
          </a:xfrm>
          <a:prstGeom prst="rect">
            <a:avLst/>
          </a:prstGeom>
        </p:spPr>
        <p:txBody>
          <a:bodyPr>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Здесь условно выделены три области: “Катод” (эмиттер) – область, из которой инжектируются носители тока; “Рабочая область”, в которой происходит взаимодействие носителей тока с внешним с электрическим полем; “Анод” (коллектор) – область сбора носителей тока. </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Прямоугольник 6"/>
          <p:cNvSpPr/>
          <p:nvPr/>
        </p:nvSpPr>
        <p:spPr>
          <a:xfrm>
            <a:off x="719328" y="1892451"/>
            <a:ext cx="10887456" cy="2771015"/>
          </a:xfrm>
          <a:prstGeom prst="rect">
            <a:avLst/>
          </a:prstGeom>
        </p:spPr>
        <p:txBody>
          <a:bodyPr wrap="square">
            <a:spAutoFit/>
          </a:bodyPr>
          <a:lstStyle/>
          <a:p>
            <a:pPr>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рабочей области всегда есть объёмный заряд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Q</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vol</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инжектированных носителей тока.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Пусть этот заряд мал настолько, что его влиянием на движение носителей можно пренебречь. Тогда все носители тока пролетают через рабочую область </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независимо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друг от друга.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 этом каждый носитель наводит во внешней цепи импульс тока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i="1"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где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номер носителя тока, пролетевшего через рабочую область прибора. Длительность этого импульса,</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равна времени пролёта носителя тока через рабочую область.</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Полный ток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наводимый во внешней цепи, имеет случайный характер, обусловленный случайностью времён возникновения отдельных импульсов тока. Его можно разделить на две компоненты:</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Рисунок 8"/>
          <p:cNvPicPr>
            <a:picLocks noChangeAspect="1"/>
          </p:cNvPicPr>
          <p:nvPr/>
        </p:nvPicPr>
        <p:blipFill>
          <a:blip r:embed="rId3"/>
          <a:stretch>
            <a:fillRect/>
          </a:stretch>
        </p:blipFill>
        <p:spPr>
          <a:xfrm>
            <a:off x="5285179" y="4663466"/>
            <a:ext cx="1768286" cy="384022"/>
          </a:xfrm>
          <a:prstGeom prst="rect">
            <a:avLst/>
          </a:prstGeom>
        </p:spPr>
      </p:pic>
      <p:sp>
        <p:nvSpPr>
          <p:cNvPr id="10" name="Прямоугольник 9"/>
          <p:cNvSpPr/>
          <p:nvPr/>
        </p:nvSpPr>
        <p:spPr>
          <a:xfrm>
            <a:off x="719328" y="5047488"/>
            <a:ext cx="10887456" cy="685059"/>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Здесь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 = &lt;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 – среднее (по полному ансамблю реализаций) значение тока;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др</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дробовой шум. Предполагается, что среднее значение дробового шума равно нулю, &lt;</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др</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 = 0.</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Прямоугольник 10"/>
          <p:cNvSpPr/>
          <p:nvPr/>
        </p:nvSpPr>
        <p:spPr>
          <a:xfrm>
            <a:off x="719328" y="5732547"/>
            <a:ext cx="10887456" cy="685059"/>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Ограничившись достаточно низкими частотами анализа,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&lt;&lt; 1/(2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получим известную формулу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Шотки</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описывающую спектр дробового шума:         &lt;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 </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др</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a:t>
            </a:r>
            <a:r>
              <a:rPr lang="ru-RU" i="1"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i="1" kern="1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q</a:t>
            </a:r>
            <a:r>
              <a:rPr lang="en-US" kern="100" baseline="-250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ru-RU" i="1" kern="1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a:t>
            </a:r>
            <a:r>
              <a:rPr lang="ru-RU" kern="1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[А</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/Гц].</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5674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646176" y="410415"/>
            <a:ext cx="10899648" cy="1779333"/>
          </a:xfrm>
          <a:prstGeom prst="rect">
            <a:avLst/>
          </a:prstGeom>
        </p:spPr>
        <p:txBody>
          <a:bodyPr wrap="square">
            <a:spAutoFit/>
          </a:bodyPr>
          <a:lstStyle/>
          <a:p>
            <a:pPr algn="just">
              <a:lnSpc>
                <a:spcPct val="107000"/>
              </a:lnSpc>
              <a:spcAft>
                <a:spcPts val="800"/>
              </a:spcAft>
            </a:pPr>
            <a:r>
              <a:rPr lang="ru-RU" b="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Генерационно</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–рекомбинационный шум</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Сокращённое название – ГРШ. Англоязычное название дробового шума – </a:t>
            </a:r>
            <a:r>
              <a:rPr lang="en-US" kern="1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t>
            </a:r>
            <a:r>
              <a:rPr lang="ru-RU" kern="1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eneration-recombination</a:t>
            </a:r>
            <a:r>
              <a:rPr lang="ru-RU" kern="1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noise</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(сокращённо – GRN).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Генерационно</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–рекомбинационный шум наблюдается в полупроводниках и обусловлен случайностью процессов рождения и рекомбинации (и захвата на ловушки) носителей тока.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Схемы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генерационно</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–рекомбинационных (ГР) процессов изображены на Рис. </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Рисунок 7"/>
          <p:cNvPicPr>
            <a:picLocks noChangeAspect="1"/>
          </p:cNvPicPr>
          <p:nvPr/>
        </p:nvPicPr>
        <p:blipFill>
          <a:blip r:embed="rId2"/>
          <a:stretch>
            <a:fillRect/>
          </a:stretch>
        </p:blipFill>
        <p:spPr>
          <a:xfrm>
            <a:off x="3126990" y="2189748"/>
            <a:ext cx="5938019" cy="1341236"/>
          </a:xfrm>
          <a:prstGeom prst="rect">
            <a:avLst/>
          </a:prstGeom>
        </p:spPr>
      </p:pic>
      <p:sp>
        <p:nvSpPr>
          <p:cNvPr id="9" name="Прямоугольник 8"/>
          <p:cNvSpPr/>
          <p:nvPr/>
        </p:nvSpPr>
        <p:spPr>
          <a:xfrm>
            <a:off x="646174" y="3530984"/>
            <a:ext cx="10899649" cy="787652"/>
          </a:xfrm>
          <a:prstGeom prst="rect">
            <a:avLst/>
          </a:prstGeom>
        </p:spPr>
        <p:txBody>
          <a:bodyPr wrap="square">
            <a:spAutoFit/>
          </a:bodyPr>
          <a:lstStyle/>
          <a:p>
            <a:pPr algn="just">
              <a:lnSpc>
                <a:spcPct val="107000"/>
              </a:lnSpc>
              <a:spcAft>
                <a:spcPts val="800"/>
              </a:spcAft>
            </a:pP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Генерационно</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–рекомбинационные процессы: (а) одноступенчатая (прямая) генерация–рекомбинация;</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(б) процесс с участием ловушки. Здесь </a:t>
            </a:r>
            <a:r>
              <a:rPr lang="ru-RU" i="1" dirty="0">
                <a:latin typeface="Times New Roman" panose="02020603050405020304" pitchFamily="18" charset="0"/>
                <a:cs typeface="Times New Roman" panose="02020603050405020304" pitchFamily="18" charset="0"/>
              </a:rPr>
              <a:t>e </a:t>
            </a:r>
            <a:r>
              <a:rPr lang="ru-RU" dirty="0">
                <a:latin typeface="Times New Roman" panose="02020603050405020304" pitchFamily="18" charset="0"/>
                <a:cs typeface="Times New Roman" panose="02020603050405020304" pitchFamily="18" charset="0"/>
              </a:rPr>
              <a:t>– электрон, </a:t>
            </a:r>
            <a:r>
              <a:rPr lang="ru-RU" i="1" dirty="0">
                <a:latin typeface="Times New Roman" panose="02020603050405020304" pitchFamily="18" charset="0"/>
                <a:cs typeface="Times New Roman" panose="02020603050405020304" pitchFamily="18" charset="0"/>
              </a:rPr>
              <a:t>h </a:t>
            </a:r>
            <a:r>
              <a:rPr lang="ru-RU" dirty="0">
                <a:latin typeface="Times New Roman" panose="02020603050405020304" pitchFamily="18" charset="0"/>
                <a:cs typeface="Times New Roman" panose="02020603050405020304" pitchFamily="18" charset="0"/>
              </a:rPr>
              <a:t>– дырка (</a:t>
            </a:r>
            <a:r>
              <a:rPr lang="ru-RU" dirty="0" err="1">
                <a:latin typeface="Times New Roman" panose="02020603050405020304" pitchFamily="18" charset="0"/>
                <a:cs typeface="Times New Roman" panose="02020603050405020304" pitchFamily="18" charset="0"/>
              </a:rPr>
              <a:t>hole</a:t>
            </a:r>
            <a:r>
              <a:rPr lang="ru-RU" dirty="0">
                <a:latin typeface="Times New Roman" panose="02020603050405020304" pitchFamily="18" charset="0"/>
                <a:cs typeface="Times New Roman" panose="02020603050405020304" pitchFamily="18" charset="0"/>
              </a:rPr>
              <a:t> – англ.), NA – нейтральный атом</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Прямоугольник 10"/>
          <p:cNvSpPr/>
          <p:nvPr/>
        </p:nvSpPr>
        <p:spPr>
          <a:xfrm>
            <a:off x="646174" y="4318636"/>
            <a:ext cx="9692642" cy="369332"/>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Выражение для спектра относительных флуктуаций числа носителей тока в образце имеет вид</a:t>
            </a:r>
          </a:p>
        </p:txBody>
      </p:sp>
      <p:pic>
        <p:nvPicPr>
          <p:cNvPr id="12" name="Рисунок 11"/>
          <p:cNvPicPr/>
          <p:nvPr/>
        </p:nvPicPr>
        <p:blipFill>
          <a:blip r:embed="rId3"/>
          <a:stretch>
            <a:fillRect/>
          </a:stretch>
        </p:blipFill>
        <p:spPr>
          <a:xfrm>
            <a:off x="4028186" y="4801170"/>
            <a:ext cx="3111500" cy="610235"/>
          </a:xfrm>
          <a:prstGeom prst="rect">
            <a:avLst/>
          </a:prstGeom>
        </p:spPr>
      </p:pic>
      <p:sp>
        <p:nvSpPr>
          <p:cNvPr id="13" name="Прямоугольник 12"/>
          <p:cNvSpPr/>
          <p:nvPr/>
        </p:nvSpPr>
        <p:spPr>
          <a:xfrm>
            <a:off x="646173" y="5411405"/>
            <a:ext cx="10899649" cy="685059"/>
          </a:xfrm>
          <a:prstGeom prst="rect">
            <a:avLst/>
          </a:prstGeom>
        </p:spPr>
        <p:txBody>
          <a:bodyPr wrap="square">
            <a:spAutoFit/>
          </a:bodyPr>
          <a:lstStyle/>
          <a:p>
            <a:pPr algn="just">
              <a:lnSpc>
                <a:spcPct val="107000"/>
              </a:lnSpc>
              <a:spcAft>
                <a:spcPts val="0"/>
              </a:spcAft>
            </a:pPr>
            <a:r>
              <a:rPr lang="ru-RU"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Здесь </a:t>
            </a:r>
            <a:r>
              <a:rPr lang="ru-RU"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kern="0" baseline="-25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0</a:t>
            </a:r>
            <a:r>
              <a:rPr lang="ru-RU"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время жизни носителей тока, </a:t>
            </a:r>
            <a:r>
              <a:rPr lang="ru-RU" i="1" kern="0" dirty="0">
                <a:latin typeface="Times New Roman" panose="02020603050405020304" pitchFamily="18" charset="0"/>
                <a:ea typeface="Times New Roman" panose="02020603050405020304" pitchFamily="18" charset="0"/>
                <a:cs typeface="Times New Roman" panose="02020603050405020304" pitchFamily="18" charset="0"/>
              </a:rPr>
              <a:t>&lt;</a:t>
            </a:r>
            <a:r>
              <a:rPr lang="ru-RU" kern="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i="1" kern="0" dirty="0">
                <a:latin typeface="Times New Roman" panose="02020603050405020304" pitchFamily="18" charset="0"/>
                <a:ea typeface="Times New Roman" panose="02020603050405020304" pitchFamily="18" charset="0"/>
                <a:cs typeface="Times New Roman" panose="02020603050405020304" pitchFamily="18" charset="0"/>
              </a:rPr>
              <a:t>N </a:t>
            </a:r>
            <a:r>
              <a:rPr lang="ru-RU" kern="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ru-RU" kern="0" dirty="0">
                <a:latin typeface="Times New Roman" panose="02020603050405020304" pitchFamily="18" charset="0"/>
                <a:ea typeface="Times New Roman" panose="02020603050405020304" pitchFamily="18" charset="0"/>
                <a:cs typeface="Times New Roman" panose="02020603050405020304" pitchFamily="18" charset="0"/>
              </a:rPr>
              <a:t> &gt; -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полная мощность ГРШ. </a:t>
            </a: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Она не зависит от значения времени жизни носителей тока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1166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2"/>
          <a:stretch>
            <a:fillRect/>
          </a:stretch>
        </p:blipFill>
        <p:spPr>
          <a:xfrm>
            <a:off x="1053401" y="625856"/>
            <a:ext cx="3859975" cy="2678176"/>
          </a:xfrm>
          <a:prstGeom prst="rect">
            <a:avLst/>
          </a:prstGeom>
        </p:spPr>
      </p:pic>
      <p:sp>
        <p:nvSpPr>
          <p:cNvPr id="5" name="Прямоугольник 4"/>
          <p:cNvSpPr/>
          <p:nvPr/>
        </p:nvSpPr>
        <p:spPr>
          <a:xfrm>
            <a:off x="5169408" y="1622414"/>
            <a:ext cx="6096000" cy="685059"/>
          </a:xfrm>
          <a:prstGeom prst="rect">
            <a:avLst/>
          </a:prstGeom>
        </p:spPr>
        <p:txBody>
          <a:bodyPr>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Зависимость формы спектра ГРШ от величины</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времени жизни носителей тока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Прямоугольник 5"/>
          <p:cNvSpPr/>
          <p:nvPr/>
        </p:nvSpPr>
        <p:spPr>
          <a:xfrm>
            <a:off x="1053400" y="3438437"/>
            <a:ext cx="10370503" cy="1676741"/>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 росте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высота спектра растет пропорционально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а ширина убывает как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Полная площадь, определяемая мощностью шума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 остается постоянной.</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Другими словами, получен очевидный результат: увеличение времени</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жизни носителей тока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приводит к усилению низкочастотных компонент</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ГРШ и ослаблению его высокочастотных компонент.</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916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097280" y="498381"/>
            <a:ext cx="9887712" cy="4867102"/>
          </a:xfrm>
          <a:prstGeom prst="rect">
            <a:avLst/>
          </a:prstGeom>
        </p:spPr>
        <p:txBody>
          <a:bodyPr wrap="square">
            <a:spAutoFit/>
          </a:bodyPr>
          <a:lstStyle/>
          <a:p>
            <a:pPr algn="just">
              <a:lnSpc>
                <a:spcPct val="107000"/>
              </a:lnSpc>
              <a:spcAft>
                <a:spcPts val="0"/>
              </a:spcAft>
            </a:pPr>
            <a:r>
              <a:rPr lang="ru-RU" sz="2000" b="1" kern="100" dirty="0">
                <a:solidFill>
                  <a:srgbClr val="000000"/>
                </a:solidFill>
                <a:latin typeface="Arial-BoldMT"/>
                <a:ea typeface="Calibri" panose="020F0502020204030204" pitchFamily="34" charset="0"/>
                <a:cs typeface="Times New Roman" panose="02020603050405020304" pitchFamily="18" charset="0"/>
              </a:rPr>
              <a:t>Шум лавинообразования</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Англоязычное название шума лавинообразования –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avalanche</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noise</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Шум лавинообразования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л</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проявляется аналогично дробовому шуму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др</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рассмотренному ранее:</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&lt;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 +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л</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Этот шум присутствует в электронных приборах, в которых имеет место лавинное размножение носителей тока.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Введем понятие коэффициента лавинного умножения </a:t>
            </a:r>
            <a:r>
              <a:rPr lang="en-US"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запишем</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Здесь ток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надо рассматривать как ток инжекции носителей (в рабочую область прибора). Этот ток подвержен влиянию </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дробового</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 учётом шума лавинообразования, коэффициент лавинного размножения носителей определяется токами, усреднёнными по ансамблю реализаций:</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&lt;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&lt;</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Какие приборы, основанные на эффекте лавинного размножения носителей тока, могут нас заинтересовать при разработке синтезаторов?</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1849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902208" y="609592"/>
            <a:ext cx="10314432" cy="3055965"/>
          </a:xfrm>
          <a:prstGeom prst="rect">
            <a:avLst/>
          </a:prstGeom>
        </p:spPr>
        <p:txBody>
          <a:bodyPr wrap="square">
            <a:spAutoFit/>
          </a:bodyPr>
          <a:lstStyle/>
          <a:p>
            <a:pPr algn="just">
              <a:lnSpc>
                <a:spcPct val="107000"/>
              </a:lnSpc>
              <a:spcAft>
                <a:spcPts val="0"/>
              </a:spcAft>
            </a:pPr>
            <a:r>
              <a:rPr lang="ru-RU"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Спектр шума стабилитрона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b="1"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Спектр стационарного шума. Формула А.С. </a:t>
            </a:r>
            <a:r>
              <a:rPr lang="ru-RU" b="1"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Тагера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Рассмотрим стационарный шум неполного лавинного пробоя. Это означает, что коэффициент лавинного размножения (5.3) имеет ограниченное фиксированное значение,</a:t>
            </a:r>
          </a:p>
          <a:p>
            <a:pPr algn="ctr">
              <a:lnSpc>
                <a:spcPct val="107000"/>
              </a:lnSpc>
              <a:spcAft>
                <a:spcPts val="0"/>
              </a:spcAft>
            </a:pP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const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Введем в анализ характерную частоту лавинообразования</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0"/>
              </a:spcAft>
            </a:pP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л</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л</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Здесь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л</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 – характерное время лавинообразования,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время пролёта носителей тока через область лавинообразования.</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Спектр шума лавинообразования определяется </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формулой А.С. </a:t>
            </a:r>
            <a:r>
              <a:rPr lang="ru-RU" b="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Тагера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Рисунок 6"/>
          <p:cNvPicPr/>
          <p:nvPr/>
        </p:nvPicPr>
        <p:blipFill>
          <a:blip r:embed="rId2"/>
          <a:stretch>
            <a:fillRect/>
          </a:stretch>
        </p:blipFill>
        <p:spPr>
          <a:xfrm>
            <a:off x="4924996" y="3665557"/>
            <a:ext cx="1781175" cy="630555"/>
          </a:xfrm>
          <a:prstGeom prst="rect">
            <a:avLst/>
          </a:prstGeom>
        </p:spPr>
      </p:pic>
      <p:sp>
        <p:nvSpPr>
          <p:cNvPr id="8" name="Прямоугольник 7"/>
          <p:cNvSpPr/>
          <p:nvPr/>
        </p:nvSpPr>
        <p:spPr>
          <a:xfrm>
            <a:off x="902208" y="4296112"/>
            <a:ext cx="10314432" cy="665118"/>
          </a:xfrm>
          <a:prstGeom prst="rect">
            <a:avLst/>
          </a:prstGeom>
        </p:spPr>
        <p:txBody>
          <a:bodyPr wrap="square">
            <a:spAutoFit/>
          </a:bodyPr>
          <a:lstStyle/>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Исследуем зависимость формы спектра (5.5) от величины коэффициента лавинного размножения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приняв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const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2707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5158199" y="674128"/>
            <a:ext cx="1312219" cy="369332"/>
          </a:xfrm>
          <a:prstGeom prst="rect">
            <a:avLst/>
          </a:prstGeom>
        </p:spPr>
        <p:txBody>
          <a:bodyPr wrap="none">
            <a:spAutoFit/>
          </a:bodyPr>
          <a:lstStyle/>
          <a:p>
            <a:r>
              <a:rPr lang="ru-RU" kern="100" dirty="0">
                <a:solidFill>
                  <a:srgbClr val="00000A"/>
                </a:solidFill>
                <a:latin typeface="Times New Roman" panose="02020603050405020304" pitchFamily="18" charset="0"/>
                <a:ea typeface="MS Mincho"/>
                <a:cs typeface="Times New Roman" panose="02020603050405020304" pitchFamily="18" charset="0"/>
              </a:rPr>
              <a:t>Литература</a:t>
            </a:r>
            <a:endParaRPr lang="ru-RU" dirty="0"/>
          </a:p>
        </p:txBody>
      </p:sp>
      <p:sp>
        <p:nvSpPr>
          <p:cNvPr id="7" name="Прямоугольник 6"/>
          <p:cNvSpPr/>
          <p:nvPr/>
        </p:nvSpPr>
        <p:spPr>
          <a:xfrm>
            <a:off x="1136821" y="1461194"/>
            <a:ext cx="9786551" cy="2031325"/>
          </a:xfrm>
          <a:prstGeom prst="rect">
            <a:avLst/>
          </a:prstGeom>
        </p:spPr>
        <p:txBody>
          <a:bodyPr wrap="square">
            <a:spAutoFit/>
          </a:bodyPr>
          <a:lstStyle/>
          <a:p>
            <a:r>
              <a:rPr lang="ru-RU" dirty="0"/>
              <a:t>1. </a:t>
            </a:r>
            <a:r>
              <a:rPr lang="ru-RU" dirty="0" err="1"/>
              <a:t>Букингем</a:t>
            </a:r>
            <a:r>
              <a:rPr lang="ru-RU" dirty="0"/>
              <a:t> М. Шумы в электронных приборах и системах. – Мир, 1986.</a:t>
            </a:r>
          </a:p>
          <a:p>
            <a:r>
              <a:rPr lang="ru-RU" dirty="0"/>
              <a:t>2. Ван дер </a:t>
            </a:r>
            <a:r>
              <a:rPr lang="ru-RU" dirty="0" err="1"/>
              <a:t>Зил</a:t>
            </a:r>
            <a:r>
              <a:rPr lang="ru-RU" dirty="0"/>
              <a:t> А. Шумы при измерениях. – Мир, 1979.</a:t>
            </a:r>
          </a:p>
          <a:p>
            <a:r>
              <a:rPr lang="ru-RU" dirty="0"/>
              <a:t>3. Малахов А. Н. Флуктуации в автоколебательных системах. – 1968.</a:t>
            </a:r>
          </a:p>
          <a:p>
            <a:r>
              <a:rPr lang="ru-RU" dirty="0"/>
              <a:t>4. Якимов А. В. Введение в физику шумов: учебное пособие //Нижний Новгород: ННГУ. – 2016.</a:t>
            </a:r>
          </a:p>
          <a:p>
            <a:r>
              <a:rPr lang="ru-RU" dirty="0"/>
              <a:t>5. </a:t>
            </a:r>
            <a:r>
              <a:rPr lang="ru-RU" dirty="0" err="1"/>
              <a:t>Жалуд</a:t>
            </a:r>
            <a:r>
              <a:rPr lang="ru-RU" dirty="0"/>
              <a:t> В., Кулешов В.Н. Шумы в полупроводниковых устройствах. // Под общей ред. А.К. Нарышкина. Совместное советско-чешское издание. М.: Сов. Радио, 1977. – 416 с.</a:t>
            </a:r>
          </a:p>
          <a:p>
            <a:r>
              <a:rPr lang="ru-RU" dirty="0"/>
              <a:t>5. </a:t>
            </a:r>
            <a:r>
              <a:rPr lang="en-US" dirty="0"/>
              <a:t>Banerjee D. PLL performance, simulation and design. – Dog Ear Publishing, 2006.</a:t>
            </a:r>
            <a:endParaRPr lang="ru-RU" dirty="0"/>
          </a:p>
        </p:txBody>
      </p:sp>
    </p:spTree>
    <p:extLst>
      <p:ext uri="{BB962C8B-B14F-4D97-AF65-F5344CB8AC3E}">
        <p14:creationId xmlns:p14="http://schemas.microsoft.com/office/powerpoint/2010/main" val="2391651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804672" y="405157"/>
            <a:ext cx="10424160" cy="1574149"/>
          </a:xfrm>
          <a:prstGeom prst="rect">
            <a:avLst/>
          </a:prstGeom>
        </p:spPr>
        <p:txBody>
          <a:bodyPr wrap="square">
            <a:spAutoFit/>
          </a:bodyPr>
          <a:lstStyle/>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Рассмотрим исследуемый спектр &lt;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л</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нормированный на спектр дробового шума (формула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Шотки</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соответствующего тому же току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На горизонтальной оси отложена частота, нормированная на величину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л</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Из рисунка видим, что при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&gt;&gt;1 спадающая часть спектра имеет вид</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и не зависит от величины коэффициента размножения носителей.</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Рисунок 5"/>
          <p:cNvPicPr>
            <a:picLocks noChangeAspect="1"/>
          </p:cNvPicPr>
          <p:nvPr/>
        </p:nvPicPr>
        <p:blipFill>
          <a:blip r:embed="rId2"/>
          <a:stretch>
            <a:fillRect/>
          </a:stretch>
        </p:blipFill>
        <p:spPr>
          <a:xfrm>
            <a:off x="3535680" y="1885997"/>
            <a:ext cx="4962144" cy="3404448"/>
          </a:xfrm>
          <a:prstGeom prst="rect">
            <a:avLst/>
          </a:prstGeom>
        </p:spPr>
      </p:pic>
      <p:sp>
        <p:nvSpPr>
          <p:cNvPr id="7" name="Прямоугольник 6"/>
          <p:cNvSpPr/>
          <p:nvPr/>
        </p:nvSpPr>
        <p:spPr>
          <a:xfrm>
            <a:off x="804672" y="5585831"/>
            <a:ext cx="10424160" cy="388696"/>
          </a:xfrm>
          <a:prstGeom prst="rect">
            <a:avLst/>
          </a:prstGeom>
        </p:spPr>
        <p:txBody>
          <a:bodyPr wrap="square">
            <a:spAutoFit/>
          </a:bodyPr>
          <a:lstStyle/>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предельном случае, при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спектр зависит от частоты по закону 1/</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Прямоугольник 1"/>
          <p:cNvSpPr/>
          <p:nvPr/>
        </p:nvSpPr>
        <p:spPr>
          <a:xfrm>
            <a:off x="4655040" y="5290445"/>
            <a:ext cx="2465740" cy="388696"/>
          </a:xfrm>
          <a:prstGeom prst="rect">
            <a:avLst/>
          </a:prstGeom>
        </p:spPr>
        <p:txBody>
          <a:bodyPr wrap="none">
            <a:spAutoFit/>
          </a:bodyPr>
          <a:lstStyle/>
          <a:p>
            <a:pPr algn="just">
              <a:lnSpc>
                <a:spcPct val="107000"/>
              </a:lnSpc>
              <a:spcAft>
                <a:spcPts val="800"/>
              </a:spcAft>
            </a:pPr>
            <a:r>
              <a:rPr lang="ru-RU" kern="1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&lt;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 </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др</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a:t>
            </a:r>
            <a:r>
              <a:rPr lang="ru-RU" i="1"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2</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q</a:t>
            </a:r>
            <a:r>
              <a:rPr lang="ru-RU" sz="12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[А</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/Гц].</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948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224203" y="960929"/>
            <a:ext cx="7743593" cy="3174127"/>
          </a:xfrm>
          <a:prstGeom prst="rect">
            <a:avLst/>
          </a:prstGeom>
        </p:spPr>
      </p:pic>
      <p:sp>
        <p:nvSpPr>
          <p:cNvPr id="3" name="Прямоугольник 2"/>
          <p:cNvSpPr/>
          <p:nvPr/>
        </p:nvSpPr>
        <p:spPr>
          <a:xfrm>
            <a:off x="3048000" y="4772590"/>
            <a:ext cx="6096000" cy="646331"/>
          </a:xfrm>
          <a:prstGeom prst="rect">
            <a:avLst/>
          </a:prstGeom>
        </p:spPr>
        <p:txBody>
          <a:bodyPr>
            <a:spAutoFit/>
          </a:bodyPr>
          <a:lstStyle/>
          <a:p>
            <a:pPr algn="ctr"/>
            <a:r>
              <a:rPr lang="ru-RU" dirty="0">
                <a:latin typeface="Times New Roman" panose="02020603050405020304" pitchFamily="18" charset="0"/>
                <a:ea typeface="Calibri" panose="020F0502020204030204" pitchFamily="34" charset="0"/>
              </a:rPr>
              <a:t>Типовая схема включения стабилитрона в качестве источника шумового напряжения</a:t>
            </a:r>
            <a:endParaRPr lang="ru-RU" dirty="0"/>
          </a:p>
        </p:txBody>
      </p:sp>
    </p:spTree>
    <p:extLst>
      <p:ext uri="{BB962C8B-B14F-4D97-AF65-F5344CB8AC3E}">
        <p14:creationId xmlns:p14="http://schemas.microsoft.com/office/powerpoint/2010/main" val="1394493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2" cstate="print">
            <a:extLst>
              <a:ext uri="{28A0092B-C50C-407E-A947-70E740481C1C}">
                <a14:useLocalDpi xmlns:a14="http://schemas.microsoft.com/office/drawing/2010/main" val="0"/>
              </a:ext>
            </a:extLst>
          </a:blip>
          <a:stretch>
            <a:fillRect/>
          </a:stretch>
        </p:blipFill>
        <p:spPr>
          <a:xfrm>
            <a:off x="1366435" y="695671"/>
            <a:ext cx="5940425" cy="1762760"/>
          </a:xfrm>
          <a:prstGeom prst="rect">
            <a:avLst/>
          </a:prstGeom>
        </p:spPr>
      </p:pic>
      <p:pic>
        <p:nvPicPr>
          <p:cNvPr id="5" name="Рисунок 4"/>
          <p:cNvPicPr/>
          <p:nvPr/>
        </p:nvPicPr>
        <p:blipFill>
          <a:blip r:embed="rId3" cstate="print">
            <a:extLst>
              <a:ext uri="{28A0092B-C50C-407E-A947-70E740481C1C}">
                <a14:useLocalDpi xmlns:a14="http://schemas.microsoft.com/office/drawing/2010/main" val="0"/>
              </a:ext>
            </a:extLst>
          </a:blip>
          <a:stretch>
            <a:fillRect/>
          </a:stretch>
        </p:blipFill>
        <p:spPr>
          <a:xfrm>
            <a:off x="5857412" y="688686"/>
            <a:ext cx="5940425" cy="1769745"/>
          </a:xfrm>
          <a:prstGeom prst="rect">
            <a:avLst/>
          </a:prstGeom>
        </p:spPr>
      </p:pic>
      <p:pic>
        <p:nvPicPr>
          <p:cNvPr id="6" name="Рисунок 5"/>
          <p:cNvPicPr/>
          <p:nvPr/>
        </p:nvPicPr>
        <p:blipFill>
          <a:blip r:embed="rId4" cstate="print">
            <a:extLst>
              <a:ext uri="{28A0092B-C50C-407E-A947-70E740481C1C}">
                <a14:useLocalDpi xmlns:a14="http://schemas.microsoft.com/office/drawing/2010/main" val="0"/>
              </a:ext>
            </a:extLst>
          </a:blip>
          <a:stretch>
            <a:fillRect/>
          </a:stretch>
        </p:blipFill>
        <p:spPr>
          <a:xfrm>
            <a:off x="1366435" y="2819062"/>
            <a:ext cx="5940425" cy="1775460"/>
          </a:xfrm>
          <a:prstGeom prst="rect">
            <a:avLst/>
          </a:prstGeom>
        </p:spPr>
      </p:pic>
      <p:pic>
        <p:nvPicPr>
          <p:cNvPr id="7" name="Рисунок 6"/>
          <p:cNvPicPr/>
          <p:nvPr/>
        </p:nvPicPr>
        <p:blipFill>
          <a:blip r:embed="rId4" cstate="print">
            <a:extLst>
              <a:ext uri="{28A0092B-C50C-407E-A947-70E740481C1C}">
                <a14:useLocalDpi xmlns:a14="http://schemas.microsoft.com/office/drawing/2010/main" val="0"/>
              </a:ext>
            </a:extLst>
          </a:blip>
          <a:stretch>
            <a:fillRect/>
          </a:stretch>
        </p:blipFill>
        <p:spPr>
          <a:xfrm>
            <a:off x="5857412" y="2819062"/>
            <a:ext cx="5940425" cy="1775460"/>
          </a:xfrm>
          <a:prstGeom prst="rect">
            <a:avLst/>
          </a:prstGeom>
        </p:spPr>
      </p:pic>
      <p:sp>
        <p:nvSpPr>
          <p:cNvPr id="8" name="Прямоугольник 7"/>
          <p:cNvSpPr/>
          <p:nvPr/>
        </p:nvSpPr>
        <p:spPr>
          <a:xfrm>
            <a:off x="1366434" y="4796135"/>
            <a:ext cx="9340147" cy="507831"/>
          </a:xfrm>
          <a:prstGeom prst="rect">
            <a:avLst/>
          </a:prstGeom>
        </p:spPr>
        <p:txBody>
          <a:bodyPr wrap="square">
            <a:spAutoFit/>
          </a:bodyPr>
          <a:lstStyle/>
          <a:p>
            <a:pPr algn="ctr">
              <a:lnSpc>
                <a:spcPct val="150000"/>
              </a:lnSpc>
              <a:spcAft>
                <a:spcPts val="0"/>
              </a:spcAft>
            </a:pPr>
            <a:r>
              <a:rPr lang="ru-RU" dirty="0" smtClean="0">
                <a:latin typeface="Times New Roman" panose="02020603050405020304" pitchFamily="18" charset="0"/>
                <a:ea typeface="Calibri" panose="020F0502020204030204" pitchFamily="34" charset="0"/>
                <a:cs typeface="Times New Roman" panose="02020603050405020304" pitchFamily="18" charset="0"/>
              </a:rPr>
              <a:t>Результаты </a:t>
            </a:r>
            <a:r>
              <a:rPr lang="ru-RU" dirty="0">
                <a:latin typeface="Times New Roman" panose="02020603050405020304" pitchFamily="18" charset="0"/>
                <a:ea typeface="Calibri" panose="020F0502020204030204" pitchFamily="34" charset="0"/>
                <a:cs typeface="Times New Roman" panose="02020603050405020304" pitchFamily="18" charset="0"/>
              </a:rPr>
              <a:t>измерения диода типа BZV55-C5V6 при </a:t>
            </a:r>
            <a:r>
              <a:rPr lang="ru-RU" dirty="0" smtClean="0">
                <a:latin typeface="Times New Roman" panose="02020603050405020304" pitchFamily="18" charset="0"/>
                <a:ea typeface="Calibri" panose="020F0502020204030204" pitchFamily="34" charset="0"/>
                <a:cs typeface="Times New Roman" panose="02020603050405020304" pitchFamily="18" charset="0"/>
              </a:rPr>
              <a:t>токах</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ru-RU" dirty="0" smtClean="0">
                <a:latin typeface="Times New Roman" panose="02020603050405020304" pitchFamily="18" charset="0"/>
                <a:ea typeface="Calibri" panose="020F0502020204030204" pitchFamily="34" charset="0"/>
                <a:cs typeface="Times New Roman" panose="02020603050405020304" pitchFamily="18" charset="0"/>
              </a:rPr>
              <a:t>50 </a:t>
            </a:r>
            <a:r>
              <a:rPr lang="ru-RU" dirty="0">
                <a:latin typeface="Times New Roman" panose="02020603050405020304" pitchFamily="18" charset="0"/>
                <a:ea typeface="Calibri" panose="020F0502020204030204" pitchFamily="34" charset="0"/>
                <a:cs typeface="Times New Roman" panose="02020603050405020304" pitchFamily="18" charset="0"/>
              </a:rPr>
              <a:t>мкА, </a:t>
            </a:r>
            <a:r>
              <a:rPr lang="ru-RU" dirty="0" smtClean="0">
                <a:latin typeface="Times New Roman" panose="02020603050405020304" pitchFamily="18" charset="0"/>
                <a:ea typeface="Calibri" panose="020F0502020204030204" pitchFamily="34" charset="0"/>
                <a:cs typeface="Times New Roman" panose="02020603050405020304" pitchFamily="18" charset="0"/>
              </a:rPr>
              <a:t>2 </a:t>
            </a:r>
            <a:r>
              <a:rPr lang="ru-RU" dirty="0">
                <a:latin typeface="Times New Roman" panose="02020603050405020304" pitchFamily="18" charset="0"/>
                <a:ea typeface="Calibri" panose="020F0502020204030204" pitchFamily="34" charset="0"/>
                <a:cs typeface="Times New Roman" panose="02020603050405020304" pitchFamily="18" charset="0"/>
              </a:rPr>
              <a:t>мА, </a:t>
            </a:r>
            <a:r>
              <a:rPr lang="ru-RU" dirty="0" smtClean="0">
                <a:latin typeface="Times New Roman" panose="02020603050405020304" pitchFamily="18" charset="0"/>
                <a:ea typeface="Calibri" panose="020F0502020204030204" pitchFamily="34" charset="0"/>
                <a:cs typeface="Times New Roman" panose="02020603050405020304" pitchFamily="18" charset="0"/>
              </a:rPr>
              <a:t>5 </a:t>
            </a:r>
            <a:r>
              <a:rPr lang="ru-RU" dirty="0">
                <a:latin typeface="Times New Roman" panose="02020603050405020304" pitchFamily="18" charset="0"/>
                <a:ea typeface="Calibri" panose="020F0502020204030204" pitchFamily="34" charset="0"/>
                <a:cs typeface="Times New Roman" panose="02020603050405020304" pitchFamily="18" charset="0"/>
              </a:rPr>
              <a:t>мА, </a:t>
            </a:r>
            <a:r>
              <a:rPr lang="ru-RU" dirty="0" smtClean="0">
                <a:latin typeface="Times New Roman" panose="02020603050405020304" pitchFamily="18" charset="0"/>
                <a:ea typeface="Calibri" panose="020F0502020204030204" pitchFamily="34" charset="0"/>
                <a:cs typeface="Times New Roman" panose="02020603050405020304" pitchFamily="18" charset="0"/>
              </a:rPr>
              <a:t>10 </a:t>
            </a:r>
            <a:r>
              <a:rPr lang="ru-RU" dirty="0">
                <a:latin typeface="Times New Roman" panose="02020603050405020304" pitchFamily="18" charset="0"/>
                <a:ea typeface="Calibri" panose="020F0502020204030204" pitchFamily="34" charset="0"/>
                <a:cs typeface="Times New Roman" panose="02020603050405020304" pitchFamily="18" charset="0"/>
              </a:rPr>
              <a:t>мА</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1164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1366434" y="4796135"/>
            <a:ext cx="9340147" cy="507831"/>
          </a:xfrm>
          <a:prstGeom prst="rect">
            <a:avLst/>
          </a:prstGeom>
        </p:spPr>
        <p:txBody>
          <a:bodyPr wrap="square">
            <a:spAutoFit/>
          </a:bodyPr>
          <a:lstStyle/>
          <a:p>
            <a:pPr algn="ctr">
              <a:lnSpc>
                <a:spcPct val="150000"/>
              </a:lnSpc>
              <a:spcAft>
                <a:spcPts val="0"/>
              </a:spcAft>
            </a:pPr>
            <a:r>
              <a:rPr lang="ru-RU" dirty="0" smtClean="0">
                <a:latin typeface="Times New Roman" panose="02020603050405020304" pitchFamily="18" charset="0"/>
                <a:ea typeface="Calibri" panose="020F0502020204030204" pitchFamily="34" charset="0"/>
                <a:cs typeface="Times New Roman" panose="02020603050405020304" pitchFamily="18" charset="0"/>
              </a:rPr>
              <a:t>Результаты </a:t>
            </a:r>
            <a:r>
              <a:rPr lang="ru-RU" dirty="0">
                <a:latin typeface="Times New Roman" panose="02020603050405020304" pitchFamily="18" charset="0"/>
                <a:ea typeface="Calibri" panose="020F0502020204030204" pitchFamily="34" charset="0"/>
                <a:cs typeface="Times New Roman" panose="02020603050405020304" pitchFamily="18" charset="0"/>
              </a:rPr>
              <a:t>измерения диода типа </a:t>
            </a:r>
            <a:r>
              <a:rPr lang="ru-RU" dirty="0"/>
              <a:t>КС104А </a:t>
            </a:r>
            <a:r>
              <a:rPr lang="ru-RU" dirty="0" smtClean="0">
                <a:latin typeface="Times New Roman" panose="02020603050405020304" pitchFamily="18" charset="0"/>
                <a:ea typeface="Calibri" panose="020F0502020204030204" pitchFamily="34" charset="0"/>
                <a:cs typeface="Times New Roman" panose="02020603050405020304" pitchFamily="18" charset="0"/>
              </a:rPr>
              <a:t>при токах</a:t>
            </a:r>
            <a:r>
              <a:rPr lang="en-US" dirty="0" smtClean="0">
                <a:latin typeface="Times New Roman" panose="02020603050405020304" pitchFamily="18" charset="0"/>
                <a:ea typeface="Calibri" panose="020F0502020204030204" pitchFamily="34" charset="0"/>
                <a:cs typeface="Times New Roman" panose="02020603050405020304" pitchFamily="18" charset="0"/>
              </a:rPr>
              <a:t> 1</a:t>
            </a:r>
            <a:r>
              <a:rPr lang="ru-RU" dirty="0" smtClean="0">
                <a:latin typeface="Times New Roman" panose="02020603050405020304" pitchFamily="18" charset="0"/>
                <a:ea typeface="Calibri" panose="020F0502020204030204" pitchFamily="34" charset="0"/>
                <a:cs typeface="Times New Roman" panose="02020603050405020304" pitchFamily="18" charset="0"/>
              </a:rPr>
              <a:t>50 </a:t>
            </a:r>
            <a:r>
              <a:rPr lang="ru-RU" dirty="0">
                <a:latin typeface="Times New Roman" panose="02020603050405020304" pitchFamily="18" charset="0"/>
                <a:ea typeface="Calibri" panose="020F0502020204030204" pitchFamily="34" charset="0"/>
                <a:cs typeface="Times New Roman" panose="02020603050405020304" pitchFamily="18" charset="0"/>
              </a:rPr>
              <a:t>мкА, </a:t>
            </a:r>
            <a:r>
              <a:rPr lang="en-US" dirty="0" smtClean="0">
                <a:latin typeface="Times New Roman" panose="02020603050405020304" pitchFamily="18" charset="0"/>
                <a:ea typeface="Calibri" panose="020F0502020204030204" pitchFamily="34" charset="0"/>
                <a:cs typeface="Times New Roman" panose="02020603050405020304" pitchFamily="18" charset="0"/>
              </a:rPr>
              <a:t>1</a:t>
            </a: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rPr>
              <a:t>мА, </a:t>
            </a:r>
            <a:r>
              <a:rPr lang="en-US" dirty="0" smtClean="0">
                <a:latin typeface="Times New Roman" panose="02020603050405020304" pitchFamily="18" charset="0"/>
                <a:ea typeface="Calibri" panose="020F0502020204030204" pitchFamily="34" charset="0"/>
                <a:cs typeface="Times New Roman" panose="02020603050405020304" pitchFamily="18" charset="0"/>
              </a:rPr>
              <a:t>2</a:t>
            </a: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rPr>
              <a:t>мА, </a:t>
            </a:r>
            <a:r>
              <a:rPr lang="en-US" dirty="0" smtClean="0">
                <a:latin typeface="Times New Roman" panose="02020603050405020304" pitchFamily="18" charset="0"/>
                <a:ea typeface="Calibri" panose="020F0502020204030204" pitchFamily="34" charset="0"/>
                <a:cs typeface="Times New Roman" panose="02020603050405020304" pitchFamily="18" charset="0"/>
              </a:rPr>
              <a:t>4</a:t>
            </a: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rPr>
              <a:t>мА</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9" name="Рисунок 8"/>
          <p:cNvPicPr/>
          <p:nvPr/>
        </p:nvPicPr>
        <p:blipFill>
          <a:blip r:embed="rId2" cstate="print">
            <a:extLst>
              <a:ext uri="{28A0092B-C50C-407E-A947-70E740481C1C}">
                <a14:useLocalDpi xmlns:a14="http://schemas.microsoft.com/office/drawing/2010/main" val="0"/>
              </a:ext>
            </a:extLst>
          </a:blip>
          <a:stretch>
            <a:fillRect/>
          </a:stretch>
        </p:blipFill>
        <p:spPr>
          <a:xfrm>
            <a:off x="1520338" y="556891"/>
            <a:ext cx="5771515" cy="1831975"/>
          </a:xfrm>
          <a:prstGeom prst="rect">
            <a:avLst/>
          </a:prstGeom>
        </p:spPr>
      </p:pic>
      <p:pic>
        <p:nvPicPr>
          <p:cNvPr id="10" name="Рисунок 9"/>
          <p:cNvPicPr/>
          <p:nvPr/>
        </p:nvPicPr>
        <p:blipFill>
          <a:blip r:embed="rId3" cstate="print">
            <a:extLst>
              <a:ext uri="{28A0092B-C50C-407E-A947-70E740481C1C}">
                <a14:useLocalDpi xmlns:a14="http://schemas.microsoft.com/office/drawing/2010/main" val="0"/>
              </a:ext>
            </a:extLst>
          </a:blip>
          <a:stretch>
            <a:fillRect/>
          </a:stretch>
        </p:blipFill>
        <p:spPr>
          <a:xfrm>
            <a:off x="5864654" y="581656"/>
            <a:ext cx="5763895" cy="1807210"/>
          </a:xfrm>
          <a:prstGeom prst="rect">
            <a:avLst/>
          </a:prstGeom>
        </p:spPr>
      </p:pic>
      <p:pic>
        <p:nvPicPr>
          <p:cNvPr id="11" name="Рисунок 10"/>
          <p:cNvPicPr/>
          <p:nvPr/>
        </p:nvPicPr>
        <p:blipFill>
          <a:blip r:embed="rId4" cstate="print">
            <a:extLst>
              <a:ext uri="{28A0092B-C50C-407E-A947-70E740481C1C}">
                <a14:useLocalDpi xmlns:a14="http://schemas.microsoft.com/office/drawing/2010/main" val="0"/>
              </a:ext>
            </a:extLst>
          </a:blip>
          <a:stretch>
            <a:fillRect/>
          </a:stretch>
        </p:blipFill>
        <p:spPr>
          <a:xfrm>
            <a:off x="1520338" y="2682863"/>
            <a:ext cx="5800725" cy="1819275"/>
          </a:xfrm>
          <a:prstGeom prst="rect">
            <a:avLst/>
          </a:prstGeom>
        </p:spPr>
      </p:pic>
      <p:pic>
        <p:nvPicPr>
          <p:cNvPr id="12" name="Рисунок 11"/>
          <p:cNvPicPr/>
          <p:nvPr/>
        </p:nvPicPr>
        <p:blipFill>
          <a:blip r:embed="rId4" cstate="print">
            <a:extLst>
              <a:ext uri="{28A0092B-C50C-407E-A947-70E740481C1C}">
                <a14:useLocalDpi xmlns:a14="http://schemas.microsoft.com/office/drawing/2010/main" val="0"/>
              </a:ext>
            </a:extLst>
          </a:blip>
          <a:stretch>
            <a:fillRect/>
          </a:stretch>
        </p:blipFill>
        <p:spPr>
          <a:xfrm>
            <a:off x="5864654" y="2682862"/>
            <a:ext cx="5800725" cy="1819275"/>
          </a:xfrm>
          <a:prstGeom prst="rect">
            <a:avLst/>
          </a:prstGeom>
        </p:spPr>
      </p:pic>
    </p:spTree>
    <p:extLst>
      <p:ext uri="{BB962C8B-B14F-4D97-AF65-F5344CB8AC3E}">
        <p14:creationId xmlns:p14="http://schemas.microsoft.com/office/powerpoint/2010/main" val="2463206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792480" y="637619"/>
            <a:ext cx="10375392" cy="981423"/>
          </a:xfrm>
          <a:prstGeom prst="rect">
            <a:avLst/>
          </a:prstGeom>
        </p:spPr>
        <p:txBody>
          <a:bodyPr wrap="square">
            <a:spAutoFit/>
          </a:bodyPr>
          <a:lstStyle/>
          <a:p>
            <a:pPr algn="just">
              <a:lnSpc>
                <a:spcPct val="107000"/>
              </a:lnSpc>
              <a:spcAft>
                <a:spcPts val="0"/>
              </a:spcAft>
            </a:pPr>
            <a:r>
              <a:rPr lang="ru-RU" b="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Фликкерный</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Фликкерный</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 обнаружен Джонсоном в 1925 году при исследовании дробового шума электровакуумных ламп. Примерная схема эксперимента изображена на Рис.</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Прямоугольник 5"/>
          <p:cNvSpPr/>
          <p:nvPr/>
        </p:nvSpPr>
        <p:spPr>
          <a:xfrm>
            <a:off x="2999232" y="1619042"/>
            <a:ext cx="8168640" cy="1870512"/>
          </a:xfrm>
          <a:prstGeom prst="rect">
            <a:avLst/>
          </a:prstGeom>
        </p:spPr>
        <p:txBody>
          <a:bodyPr wrap="square">
            <a:spAutoFit/>
          </a:bodyPr>
          <a:lstStyle/>
          <a:p>
            <a:pPr algn="just">
              <a:lnSpc>
                <a:spcPct val="107000"/>
              </a:lnSpc>
              <a:spcAft>
                <a:spcPts val="0"/>
              </a:spcAft>
            </a:pPr>
            <a:r>
              <a:rPr lang="ru-RU"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Схема эксперимента по обнаружению </a:t>
            </a:r>
            <a:r>
              <a:rPr lang="ru-RU"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фликкерного</a:t>
            </a:r>
            <a:r>
              <a:rPr lang="ru-RU"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шума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Измерялся спектр &lt;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a:t>
            </a:r>
            <a:r>
              <a:rPr lang="ru-RU" i="1"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шумового тока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возникающего в лампе. Предполагалось, что этот спектр будет описываться формулой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Шотки</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(3.14) для дробового шума.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Действительно, на частотах порядка 10 кГц и выше измеренный спектр</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совпал с ожидаемым значением</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Рисунок 7"/>
          <p:cNvPicPr>
            <a:picLocks noChangeAspect="1"/>
          </p:cNvPicPr>
          <p:nvPr/>
        </p:nvPicPr>
        <p:blipFill>
          <a:blip r:embed="rId2"/>
          <a:stretch>
            <a:fillRect/>
          </a:stretch>
        </p:blipFill>
        <p:spPr>
          <a:xfrm>
            <a:off x="792480" y="1619042"/>
            <a:ext cx="1560576" cy="1865516"/>
          </a:xfrm>
          <a:prstGeom prst="rect">
            <a:avLst/>
          </a:prstGeom>
        </p:spPr>
      </p:pic>
      <p:pic>
        <p:nvPicPr>
          <p:cNvPr id="9" name="Рисунок 8"/>
          <p:cNvPicPr>
            <a:picLocks noChangeAspect="1"/>
          </p:cNvPicPr>
          <p:nvPr/>
        </p:nvPicPr>
        <p:blipFill>
          <a:blip r:embed="rId3"/>
          <a:stretch>
            <a:fillRect/>
          </a:stretch>
        </p:blipFill>
        <p:spPr>
          <a:xfrm>
            <a:off x="7452461" y="3484558"/>
            <a:ext cx="3715411" cy="2574866"/>
          </a:xfrm>
          <a:prstGeom prst="rect">
            <a:avLst/>
          </a:prstGeom>
        </p:spPr>
      </p:pic>
      <p:sp>
        <p:nvSpPr>
          <p:cNvPr id="11" name="Прямоугольник 10"/>
          <p:cNvSpPr/>
          <p:nvPr/>
        </p:nvSpPr>
        <p:spPr>
          <a:xfrm>
            <a:off x="792480" y="3740471"/>
            <a:ext cx="6096000" cy="2166875"/>
          </a:xfrm>
          <a:prstGeom prst="rect">
            <a:avLst/>
          </a:prstGeom>
        </p:spPr>
        <p:txBody>
          <a:bodyPr>
            <a:spAutoFit/>
          </a:bodyPr>
          <a:lstStyle/>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Однако при понижении частоты анализа спектр начал практически неограниченно нарастать. Первую теорию, равно как и название шума, предложил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Шотки</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в 1926 году. Было замечено, что причиной этого шума является “мерцательное” изменение эмиссионной способности отдельных областей катода. Отсюда и возникло название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фликкерный</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flicker</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мерцание, англ.).</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0021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3761671" y="573024"/>
            <a:ext cx="4541080" cy="3012832"/>
          </a:xfrm>
          <a:prstGeom prst="rect">
            <a:avLst/>
          </a:prstGeom>
        </p:spPr>
      </p:pic>
      <p:sp>
        <p:nvSpPr>
          <p:cNvPr id="7" name="Прямоугольник 6"/>
          <p:cNvSpPr/>
          <p:nvPr/>
        </p:nvSpPr>
        <p:spPr>
          <a:xfrm>
            <a:off x="649443" y="3847280"/>
            <a:ext cx="10765536" cy="2662780"/>
          </a:xfrm>
          <a:prstGeom prst="rect">
            <a:avLst/>
          </a:prstGeom>
        </p:spPr>
        <p:txBody>
          <a:bodyPr wrap="square">
            <a:spAutoFit/>
          </a:bodyPr>
          <a:lstStyle/>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Отличительной чертой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фликкерного</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шума является форма его спектра. Обозначим, для общности, через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x</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фликкерный</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случайный процесс. Многочисленные экспериментальные исследования приводят к следующему (эмпирическому) выражению для спектра этого процесса: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&lt;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x</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a:t>
            </a:r>
            <a:r>
              <a:rPr lang="ru-RU" i="1"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en-US"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Параметр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этом выражении специального названия не имеет. Обычно говорят, что он численно равен высоте спектра на частоте 1 Гц. Параметр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называется “параметром формы спектра”. Обычно его величина близка к единице,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 однако встречаются значения из более широкого диапазона, </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(0.6; 2). Из-за того, что параметр формы спектра часто принимает значения, близкие к единице, то есть спектр имеет частотную зависимость вида 1/</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фликкерный</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 часто называют “1/f шумом”.</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3452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882989" y="3145537"/>
            <a:ext cx="5881626" cy="3312986"/>
          </a:xfrm>
          <a:prstGeom prst="rect">
            <a:avLst/>
          </a:prstGeom>
        </p:spPr>
      </p:pic>
      <p:pic>
        <p:nvPicPr>
          <p:cNvPr id="5" name="Рисунок 4"/>
          <p:cNvPicPr>
            <a:picLocks noChangeAspect="1"/>
          </p:cNvPicPr>
          <p:nvPr/>
        </p:nvPicPr>
        <p:blipFill>
          <a:blip r:embed="rId3"/>
          <a:stretch>
            <a:fillRect/>
          </a:stretch>
        </p:blipFill>
        <p:spPr>
          <a:xfrm>
            <a:off x="7034784" y="2969161"/>
            <a:ext cx="4437888" cy="3580420"/>
          </a:xfrm>
          <a:prstGeom prst="rect">
            <a:avLst/>
          </a:prstGeom>
        </p:spPr>
      </p:pic>
      <p:sp>
        <p:nvSpPr>
          <p:cNvPr id="6" name="Прямоугольник 5"/>
          <p:cNvSpPr/>
          <p:nvPr/>
        </p:nvSpPr>
        <p:spPr>
          <a:xfrm>
            <a:off x="786980" y="229029"/>
            <a:ext cx="10685692" cy="2031325"/>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Последующие исследования привели к выявлению </a:t>
            </a:r>
            <a:r>
              <a:rPr lang="ru-RU" dirty="0" err="1">
                <a:latin typeface="Times New Roman" panose="02020603050405020304" pitchFamily="18" charset="0"/>
                <a:cs typeface="Times New Roman" panose="02020603050405020304" pitchFamily="18" charset="0"/>
              </a:rPr>
              <a:t>фликкерного</a:t>
            </a:r>
            <a:r>
              <a:rPr lang="ru-RU" dirty="0">
                <a:latin typeface="Times New Roman" panose="02020603050405020304" pitchFamily="18" charset="0"/>
                <a:cs typeface="Times New Roman" panose="02020603050405020304" pitchFamily="18" charset="0"/>
              </a:rPr>
              <a:t> шума во всех без исключения радиоэлектронных приборах. </a:t>
            </a:r>
            <a:r>
              <a:rPr lang="ru-RU" dirty="0" err="1">
                <a:latin typeface="Times New Roman" panose="02020603050405020304" pitchFamily="18" charset="0"/>
                <a:cs typeface="Times New Roman" panose="02020603050405020304" pitchFamily="18" charset="0"/>
              </a:rPr>
              <a:t>Фликкерные</a:t>
            </a:r>
            <a:r>
              <a:rPr lang="ru-RU" dirty="0">
                <a:latin typeface="Times New Roman" panose="02020603050405020304" pitchFamily="18" charset="0"/>
                <a:cs typeface="Times New Roman" panose="02020603050405020304" pitchFamily="18" charset="0"/>
              </a:rPr>
              <a:t> флуктуации обнаружены в длительности периода обращения Земли вокруг своей оси, в колебаниях уровня рек (в частности, реки Нил), в электрическом потенциале нервных волокон, во многих других явлениях природы.</a:t>
            </a:r>
          </a:p>
          <a:p>
            <a:r>
              <a:rPr lang="ru-RU" dirty="0">
                <a:latin typeface="Times New Roman" panose="02020603050405020304" pitchFamily="18" charset="0"/>
                <a:cs typeface="Times New Roman" panose="02020603050405020304" pitchFamily="18" charset="0"/>
              </a:rPr>
              <a:t>Обнаружено, что акустические колебания, производимые наиболее приятной для нашего слуха музыкой, тоже имеют </a:t>
            </a:r>
            <a:r>
              <a:rPr lang="ru-RU" dirty="0" err="1">
                <a:latin typeface="Times New Roman" panose="02020603050405020304" pitchFamily="18" charset="0"/>
                <a:cs typeface="Times New Roman" panose="02020603050405020304" pitchFamily="18" charset="0"/>
              </a:rPr>
              <a:t>фликкерный</a:t>
            </a:r>
            <a:r>
              <a:rPr lang="ru-RU" dirty="0">
                <a:latin typeface="Times New Roman" panose="02020603050405020304" pitchFamily="18" charset="0"/>
                <a:cs typeface="Times New Roman" panose="02020603050405020304" pitchFamily="18" charset="0"/>
              </a:rPr>
              <a:t> характер с параметром формы спектра, близким к единице.</a:t>
            </a:r>
          </a:p>
          <a:p>
            <a:r>
              <a:rPr lang="ru-RU" dirty="0">
                <a:latin typeface="Times New Roman" panose="02020603050405020304" pitchFamily="18" charset="0"/>
                <a:cs typeface="Times New Roman" panose="02020603050405020304" pitchFamily="18" charset="0"/>
              </a:rPr>
              <a:t>При всём многообразии проявления </a:t>
            </a:r>
            <a:r>
              <a:rPr lang="ru-RU" dirty="0" err="1">
                <a:latin typeface="Times New Roman" panose="02020603050405020304" pitchFamily="18" charset="0"/>
                <a:cs typeface="Times New Roman" panose="02020603050405020304" pitchFamily="18" charset="0"/>
              </a:rPr>
              <a:t>фликкерного</a:t>
            </a:r>
            <a:r>
              <a:rPr lang="ru-RU" dirty="0">
                <a:latin typeface="Times New Roman" panose="02020603050405020304" pitchFamily="18" charset="0"/>
                <a:cs typeface="Times New Roman" panose="02020603050405020304" pitchFamily="18" charset="0"/>
              </a:rPr>
              <a:t> шума его природа до сих пор окончательно не выявлена.</a:t>
            </a:r>
          </a:p>
        </p:txBody>
      </p:sp>
    </p:spTree>
    <p:extLst>
      <p:ext uri="{BB962C8B-B14F-4D97-AF65-F5344CB8AC3E}">
        <p14:creationId xmlns:p14="http://schemas.microsoft.com/office/powerpoint/2010/main" val="2661706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4030884" y="501134"/>
            <a:ext cx="4165307" cy="369332"/>
          </a:xfrm>
          <a:prstGeom prst="rect">
            <a:avLst/>
          </a:prstGeom>
        </p:spPr>
        <p:txBody>
          <a:bodyPr wrap="none">
            <a:spAutoFit/>
          </a:bodyPr>
          <a:lstStyle/>
          <a:p>
            <a:r>
              <a:rPr lang="ru-RU" dirty="0" err="1">
                <a:latin typeface="Times New Roman" panose="02020603050405020304" pitchFamily="18" charset="0"/>
                <a:cs typeface="Times New Roman" panose="02020603050405020304" pitchFamily="18" charset="0"/>
              </a:rPr>
              <a:t>Фликкерные</a:t>
            </a:r>
            <a:r>
              <a:rPr lang="ru-RU" dirty="0">
                <a:latin typeface="Times New Roman" panose="02020603050405020304" pitchFamily="18" charset="0"/>
                <a:cs typeface="Times New Roman" panose="02020603050405020304" pitchFamily="18" charset="0"/>
              </a:rPr>
              <a:t> флуктуации </a:t>
            </a:r>
            <a:r>
              <a:rPr lang="ru-RU" dirty="0" smtClean="0">
                <a:latin typeface="Times New Roman" panose="02020603050405020304" pitchFamily="18" charset="0"/>
                <a:cs typeface="Times New Roman" panose="02020603050405020304" pitchFamily="18" charset="0"/>
              </a:rPr>
              <a:t>сопротивления</a:t>
            </a:r>
            <a:endParaRPr lang="ru-RU" dirty="0"/>
          </a:p>
        </p:txBody>
      </p:sp>
      <p:pic>
        <p:nvPicPr>
          <p:cNvPr id="6" name="Рисунок 5"/>
          <p:cNvPicPr>
            <a:picLocks noChangeAspect="1"/>
          </p:cNvPicPr>
          <p:nvPr/>
        </p:nvPicPr>
        <p:blipFill>
          <a:blip r:embed="rId2"/>
          <a:stretch>
            <a:fillRect/>
          </a:stretch>
        </p:blipFill>
        <p:spPr>
          <a:xfrm>
            <a:off x="1229090" y="1104405"/>
            <a:ext cx="7473852" cy="5368284"/>
          </a:xfrm>
          <a:prstGeom prst="rect">
            <a:avLst/>
          </a:prstGeom>
        </p:spPr>
      </p:pic>
    </p:spTree>
    <p:extLst>
      <p:ext uri="{BB962C8B-B14F-4D97-AF65-F5344CB8AC3E}">
        <p14:creationId xmlns:p14="http://schemas.microsoft.com/office/powerpoint/2010/main" val="859597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791024" y="870466"/>
            <a:ext cx="8645025" cy="5056463"/>
          </a:xfrm>
          <a:prstGeom prst="rect">
            <a:avLst/>
          </a:prstGeom>
        </p:spPr>
      </p:pic>
      <p:sp>
        <p:nvSpPr>
          <p:cNvPr id="5" name="Прямоугольник 4"/>
          <p:cNvSpPr/>
          <p:nvPr/>
        </p:nvSpPr>
        <p:spPr>
          <a:xfrm>
            <a:off x="4030884" y="501134"/>
            <a:ext cx="3946721" cy="369332"/>
          </a:xfrm>
          <a:prstGeom prst="rect">
            <a:avLst/>
          </a:prstGeom>
        </p:spPr>
        <p:txBody>
          <a:bodyPr wrap="none">
            <a:spAutoFit/>
          </a:bodyPr>
          <a:lstStyle/>
          <a:p>
            <a:r>
              <a:rPr lang="ru-RU" dirty="0" err="1">
                <a:latin typeface="Times New Roman" panose="02020603050405020304" pitchFamily="18" charset="0"/>
                <a:cs typeface="Times New Roman" panose="02020603050405020304" pitchFamily="18" charset="0"/>
              </a:rPr>
              <a:t>Фликкерные</a:t>
            </a:r>
            <a:r>
              <a:rPr lang="ru-RU" dirty="0">
                <a:latin typeface="Times New Roman" panose="02020603050405020304" pitchFamily="18" charset="0"/>
                <a:cs typeface="Times New Roman" panose="02020603050405020304" pitchFamily="18" charset="0"/>
              </a:rPr>
              <a:t> флуктуации </a:t>
            </a:r>
            <a:r>
              <a:rPr lang="ru-RU" dirty="0" smtClean="0">
                <a:latin typeface="Times New Roman" panose="02020603050405020304" pitchFamily="18" charset="0"/>
                <a:cs typeface="Times New Roman" panose="02020603050405020304" pitchFamily="18" charset="0"/>
              </a:rPr>
              <a:t>в резисторах</a:t>
            </a:r>
            <a:endParaRPr lang="ru-RU" dirty="0"/>
          </a:p>
        </p:txBody>
      </p:sp>
      <p:pic>
        <p:nvPicPr>
          <p:cNvPr id="6" name="Рисунок 5"/>
          <p:cNvPicPr>
            <a:picLocks noChangeAspect="1"/>
          </p:cNvPicPr>
          <p:nvPr/>
        </p:nvPicPr>
        <p:blipFill>
          <a:blip r:embed="rId3"/>
          <a:stretch>
            <a:fillRect/>
          </a:stretch>
        </p:blipFill>
        <p:spPr>
          <a:xfrm>
            <a:off x="4714433" y="5875505"/>
            <a:ext cx="3481758" cy="841512"/>
          </a:xfrm>
          <a:prstGeom prst="rect">
            <a:avLst/>
          </a:prstGeom>
        </p:spPr>
      </p:pic>
    </p:spTree>
    <p:extLst>
      <p:ext uri="{BB962C8B-B14F-4D97-AF65-F5344CB8AC3E}">
        <p14:creationId xmlns:p14="http://schemas.microsoft.com/office/powerpoint/2010/main" val="2846950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4524928" y="501134"/>
            <a:ext cx="4292906" cy="369332"/>
          </a:xfrm>
          <a:prstGeom prst="rect">
            <a:avLst/>
          </a:prstGeom>
        </p:spPr>
        <p:txBody>
          <a:bodyPr wrap="none">
            <a:spAutoFit/>
          </a:bodyPr>
          <a:lstStyle/>
          <a:p>
            <a:r>
              <a:rPr lang="ru-RU" dirty="0" err="1">
                <a:latin typeface="Times New Roman" panose="02020603050405020304" pitchFamily="18" charset="0"/>
                <a:cs typeface="Times New Roman" panose="02020603050405020304" pitchFamily="18" charset="0"/>
              </a:rPr>
              <a:t>Фликкерные</a:t>
            </a:r>
            <a:r>
              <a:rPr lang="ru-RU" dirty="0">
                <a:latin typeface="Times New Roman" panose="02020603050405020304" pitchFamily="18" charset="0"/>
                <a:cs typeface="Times New Roman" panose="02020603050405020304" pitchFamily="18" charset="0"/>
              </a:rPr>
              <a:t> флуктуации </a:t>
            </a:r>
            <a:r>
              <a:rPr lang="ru-RU" dirty="0" smtClean="0">
                <a:latin typeface="Times New Roman" panose="02020603050405020304" pitchFamily="18" charset="0"/>
                <a:cs typeface="Times New Roman" panose="02020603050405020304" pitchFamily="18" charset="0"/>
              </a:rPr>
              <a:t>в конденсаторах</a:t>
            </a:r>
            <a:endParaRPr lang="ru-RU" dirty="0"/>
          </a:p>
        </p:txBody>
      </p:sp>
      <p:pic>
        <p:nvPicPr>
          <p:cNvPr id="3" name="Рисунок 2"/>
          <p:cNvPicPr>
            <a:picLocks noChangeAspect="1"/>
          </p:cNvPicPr>
          <p:nvPr/>
        </p:nvPicPr>
        <p:blipFill>
          <a:blip r:embed="rId2"/>
          <a:stretch>
            <a:fillRect/>
          </a:stretch>
        </p:blipFill>
        <p:spPr>
          <a:xfrm>
            <a:off x="3351499" y="870466"/>
            <a:ext cx="5891619" cy="4860000"/>
          </a:xfrm>
          <a:prstGeom prst="rect">
            <a:avLst/>
          </a:prstGeom>
        </p:spPr>
      </p:pic>
      <p:sp>
        <p:nvSpPr>
          <p:cNvPr id="7" name="Прямоугольник 6"/>
          <p:cNvSpPr/>
          <p:nvPr/>
        </p:nvSpPr>
        <p:spPr>
          <a:xfrm>
            <a:off x="4524928" y="5730466"/>
            <a:ext cx="3735061" cy="369332"/>
          </a:xfrm>
          <a:prstGeom prst="rect">
            <a:avLst/>
          </a:prstGeom>
        </p:spPr>
        <p:txBody>
          <a:bodyPr wrap="none">
            <a:spAutoFit/>
          </a:bodyPr>
          <a:lstStyle/>
          <a:p>
            <a:r>
              <a:rPr lang="ru-RU" dirty="0" smtClean="0">
                <a:latin typeface="Times New Roman" panose="02020603050405020304" pitchFamily="18" charset="0"/>
                <a:cs typeface="Times New Roman" panose="02020603050405020304" pitchFamily="18" charset="0"/>
              </a:rPr>
              <a:t>Конденсаторы пяти производителей</a:t>
            </a:r>
            <a:endParaRPr lang="ru-RU" dirty="0"/>
          </a:p>
        </p:txBody>
      </p:sp>
    </p:spTree>
    <p:extLst>
      <p:ext uri="{BB962C8B-B14F-4D97-AF65-F5344CB8AC3E}">
        <p14:creationId xmlns:p14="http://schemas.microsoft.com/office/powerpoint/2010/main" val="3704567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914400" y="557197"/>
            <a:ext cx="10972800" cy="3477747"/>
          </a:xfrm>
          <a:prstGeom prst="rect">
            <a:avLst/>
          </a:prstGeom>
        </p:spPr>
        <p:txBody>
          <a:bodyPr wrap="square">
            <a:spAutoFit/>
          </a:bodyPr>
          <a:lstStyle/>
          <a:p>
            <a:pPr>
              <a:lnSpc>
                <a:spcPct val="107000"/>
              </a:lnSpc>
              <a:spcAft>
                <a:spcPts val="800"/>
              </a:spcAft>
            </a:pPr>
            <a:r>
              <a:rPr lang="ru-RU" b="1" i="1" kern="100" dirty="0">
                <a:solidFill>
                  <a:srgbClr val="00000A"/>
                </a:solidFill>
                <a:latin typeface="Times New Roman" panose="02020603050405020304" pitchFamily="18" charset="0"/>
                <a:ea typeface="MS Mincho"/>
                <a:cs typeface="Times New Roman" panose="02020603050405020304" pitchFamily="18" charset="0"/>
              </a:rPr>
              <a:t>1.1. Классификация шумов</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kern="100" dirty="0">
                <a:solidFill>
                  <a:srgbClr val="00000A"/>
                </a:solidFill>
                <a:latin typeface="Times New Roman" panose="02020603050405020304" pitchFamily="18" charset="0"/>
                <a:ea typeface="MS Mincho"/>
                <a:cs typeface="Times New Roman" panose="02020603050405020304" pitchFamily="18" charset="0"/>
              </a:rPr>
              <a:t>Существуют разные, сложившиеся исторически, методы классификации шумов:</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kern="100" dirty="0">
                <a:solidFill>
                  <a:srgbClr val="00000A"/>
                </a:solidFill>
                <a:latin typeface="Times New Roman" panose="02020603050405020304" pitchFamily="18" charset="0"/>
                <a:ea typeface="MS Mincho"/>
                <a:cs typeface="Times New Roman" panose="02020603050405020304" pitchFamily="18" charset="0"/>
              </a:rPr>
              <a:t>- Деление на естественные и технические;</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kern="100" dirty="0">
                <a:solidFill>
                  <a:srgbClr val="00000A"/>
                </a:solidFill>
                <a:latin typeface="Times New Roman" panose="02020603050405020304" pitchFamily="18" charset="0"/>
                <a:ea typeface="MS Mincho"/>
                <a:cs typeface="Times New Roman" panose="02020603050405020304" pitchFamily="18" charset="0"/>
              </a:rPr>
              <a:t>- Деление на аддитивные и мультипликативные.</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b="1" kern="100" dirty="0">
                <a:solidFill>
                  <a:srgbClr val="00000A"/>
                </a:solidFill>
                <a:latin typeface="Times New Roman" panose="02020603050405020304" pitchFamily="18" charset="0"/>
                <a:ea typeface="MS Mincho"/>
                <a:cs typeface="Times New Roman" panose="02020603050405020304" pitchFamily="18" charset="0"/>
              </a:rPr>
              <a:t>Естественными </a:t>
            </a:r>
            <a:r>
              <a:rPr lang="ru-RU" kern="100" dirty="0">
                <a:solidFill>
                  <a:srgbClr val="00000A"/>
                </a:solidFill>
                <a:latin typeface="Times New Roman" panose="02020603050405020304" pitchFamily="18" charset="0"/>
                <a:ea typeface="MS Mincho"/>
                <a:cs typeface="Times New Roman" panose="02020603050405020304" pitchFamily="18" charset="0"/>
              </a:rPr>
              <a:t>называют шумы, вызванные фундаментальными физическими причинами, как то:</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kern="100" dirty="0">
                <a:solidFill>
                  <a:srgbClr val="00000A"/>
                </a:solidFill>
                <a:latin typeface="Times New Roman" panose="02020603050405020304" pitchFamily="18" charset="0"/>
                <a:ea typeface="MS Mincho"/>
                <a:cs typeface="Times New Roman" panose="02020603050405020304" pitchFamily="18" charset="0"/>
              </a:rPr>
              <a:t>- диссипацией энергии, характеризующейся постоянной Больцмана</a:t>
            </a:r>
            <a:br>
              <a:rPr lang="ru-RU" kern="100" dirty="0">
                <a:solidFill>
                  <a:srgbClr val="00000A"/>
                </a:solidFill>
                <a:latin typeface="Times New Roman" panose="02020603050405020304" pitchFamily="18" charset="0"/>
                <a:ea typeface="MS Mincho"/>
                <a:cs typeface="Times New Roman" panose="02020603050405020304" pitchFamily="18" charset="0"/>
              </a:rPr>
            </a:br>
            <a:r>
              <a:rPr lang="ru-RU" i="1" kern="100" dirty="0">
                <a:solidFill>
                  <a:srgbClr val="00000A"/>
                </a:solidFill>
                <a:latin typeface="Times New Roman" panose="02020603050405020304" pitchFamily="18" charset="0"/>
                <a:ea typeface="MS Mincho"/>
                <a:cs typeface="Times New Roman" panose="02020603050405020304" pitchFamily="18" charset="0"/>
              </a:rPr>
              <a:t>k </a:t>
            </a:r>
            <a:r>
              <a:rPr lang="ru-RU" kern="100" dirty="0">
                <a:solidFill>
                  <a:srgbClr val="00000A"/>
                </a:solidFill>
                <a:latin typeface="Times New Roman" panose="02020603050405020304" pitchFamily="18" charset="0"/>
                <a:ea typeface="MS Mincho"/>
                <a:cs typeface="Times New Roman" panose="02020603050405020304" pitchFamily="18" charset="0"/>
              </a:rPr>
              <a:t>= 1.38</a:t>
            </a:r>
            <a:r>
              <a:rPr lang="ru-RU" kern="100" dirty="0">
                <a:solidFill>
                  <a:srgbClr val="00000A"/>
                </a:solidFill>
                <a:latin typeface="Times New Roman" panose="02020603050405020304" pitchFamily="18" charset="0"/>
                <a:ea typeface="MS Mincho"/>
                <a:cs typeface="Times New Roman" panose="02020603050405020304" pitchFamily="18" charset="0"/>
                <a:sym typeface="Symbol" panose="05050102010706020507" pitchFamily="18" charset="2"/>
              </a:rPr>
              <a:t></a:t>
            </a:r>
            <a:r>
              <a:rPr lang="ru-RU" kern="100" dirty="0">
                <a:solidFill>
                  <a:srgbClr val="00000A"/>
                </a:solidFill>
                <a:latin typeface="Times New Roman" panose="02020603050405020304" pitchFamily="18" charset="0"/>
                <a:ea typeface="MS Mincho"/>
                <a:cs typeface="Times New Roman" panose="02020603050405020304" pitchFamily="18" charset="0"/>
              </a:rPr>
              <a:t>10</a:t>
            </a:r>
            <a:r>
              <a:rPr lang="ru-RU" kern="100" baseline="30000" dirty="0">
                <a:solidFill>
                  <a:srgbClr val="00000A"/>
                </a:solidFill>
                <a:latin typeface="Times New Roman" panose="02020603050405020304" pitchFamily="18" charset="0"/>
                <a:ea typeface="MS Mincho"/>
                <a:cs typeface="Times New Roman" panose="02020603050405020304" pitchFamily="18" charset="0"/>
                <a:sym typeface="Symbol" panose="05050102010706020507" pitchFamily="18" charset="2"/>
              </a:rPr>
              <a:t></a:t>
            </a:r>
            <a:r>
              <a:rPr lang="ru-RU" kern="100" baseline="30000" dirty="0">
                <a:solidFill>
                  <a:srgbClr val="00000A"/>
                </a:solidFill>
                <a:latin typeface="Times New Roman" panose="02020603050405020304" pitchFamily="18" charset="0"/>
                <a:ea typeface="MS Mincho"/>
                <a:cs typeface="Times New Roman" panose="02020603050405020304" pitchFamily="18" charset="0"/>
              </a:rPr>
              <a:t>23</a:t>
            </a:r>
            <a:r>
              <a:rPr lang="ru-RU" kern="100" dirty="0">
                <a:solidFill>
                  <a:srgbClr val="00000A"/>
                </a:solidFill>
                <a:latin typeface="Times New Roman" panose="02020603050405020304" pitchFamily="18" charset="0"/>
                <a:ea typeface="MS Mincho"/>
                <a:cs typeface="Times New Roman" panose="02020603050405020304" pitchFamily="18" charset="0"/>
              </a:rPr>
              <a:t> Дж/К;</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kern="100" dirty="0">
                <a:solidFill>
                  <a:srgbClr val="00000A"/>
                </a:solidFill>
                <a:latin typeface="Times New Roman" panose="02020603050405020304" pitchFamily="18" charset="0"/>
                <a:ea typeface="MS Mincho"/>
                <a:cs typeface="Times New Roman" panose="02020603050405020304" pitchFamily="18" charset="0"/>
              </a:rPr>
              <a:t>- дискретностью заряда электрона, </a:t>
            </a:r>
            <a:r>
              <a:rPr lang="ru-RU" i="1" kern="100" dirty="0" err="1">
                <a:solidFill>
                  <a:srgbClr val="00000A"/>
                </a:solidFill>
                <a:latin typeface="Times New Roman" panose="02020603050405020304" pitchFamily="18" charset="0"/>
                <a:ea typeface="MS Mincho"/>
                <a:cs typeface="Times New Roman" panose="02020603050405020304" pitchFamily="18" charset="0"/>
              </a:rPr>
              <a:t>q</a:t>
            </a:r>
            <a:r>
              <a:rPr lang="ru-RU" kern="100" baseline="-25000" dirty="0" err="1">
                <a:solidFill>
                  <a:srgbClr val="00000A"/>
                </a:solidFill>
                <a:latin typeface="Times New Roman" panose="02020603050405020304" pitchFamily="18" charset="0"/>
                <a:ea typeface="MS Mincho"/>
                <a:cs typeface="Times New Roman" panose="02020603050405020304" pitchFamily="18" charset="0"/>
              </a:rPr>
              <a:t>e</a:t>
            </a:r>
            <a:r>
              <a:rPr lang="ru-RU" kern="100" dirty="0">
                <a:solidFill>
                  <a:srgbClr val="00000A"/>
                </a:solidFill>
                <a:latin typeface="Times New Roman" panose="02020603050405020304" pitchFamily="18" charset="0"/>
                <a:ea typeface="MS Mincho"/>
                <a:cs typeface="Times New Roman" panose="02020603050405020304" pitchFamily="18" charset="0"/>
              </a:rPr>
              <a:t>= 1.6·10</a:t>
            </a:r>
            <a:r>
              <a:rPr lang="ru-RU" kern="100" baseline="30000" dirty="0">
                <a:solidFill>
                  <a:srgbClr val="00000A"/>
                </a:solidFill>
                <a:latin typeface="Times New Roman" panose="02020603050405020304" pitchFamily="18" charset="0"/>
                <a:ea typeface="MS Mincho"/>
                <a:cs typeface="Times New Roman" panose="02020603050405020304" pitchFamily="18" charset="0"/>
                <a:sym typeface="Symbol" panose="05050102010706020507" pitchFamily="18" charset="2"/>
              </a:rPr>
              <a:t></a:t>
            </a:r>
            <a:r>
              <a:rPr lang="ru-RU" kern="100" baseline="30000" dirty="0">
                <a:solidFill>
                  <a:srgbClr val="00000A"/>
                </a:solidFill>
                <a:latin typeface="Times New Roman" panose="02020603050405020304" pitchFamily="18" charset="0"/>
                <a:ea typeface="MS Mincho"/>
                <a:cs typeface="Times New Roman" panose="02020603050405020304" pitchFamily="18" charset="0"/>
              </a:rPr>
              <a:t>19</a:t>
            </a:r>
            <a:r>
              <a:rPr lang="ru-RU" kern="100" dirty="0">
                <a:solidFill>
                  <a:srgbClr val="00000A"/>
                </a:solidFill>
                <a:latin typeface="Times New Roman" panose="02020603050405020304" pitchFamily="18" charset="0"/>
                <a:ea typeface="MS Mincho"/>
                <a:cs typeface="Times New Roman" panose="02020603050405020304" pitchFamily="18" charset="0"/>
              </a:rPr>
              <a:t> Кл.</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kern="100" dirty="0">
                <a:solidFill>
                  <a:srgbClr val="00000A"/>
                </a:solidFill>
                <a:latin typeface="Times New Roman" panose="02020603050405020304" pitchFamily="18" charset="0"/>
                <a:ea typeface="MS Mincho"/>
                <a:cs typeface="Times New Roman" panose="02020603050405020304" pitchFamily="18" charset="0"/>
              </a:rPr>
              <a:t>К </a:t>
            </a:r>
            <a:r>
              <a:rPr lang="ru-RU" b="1" kern="100" dirty="0">
                <a:solidFill>
                  <a:srgbClr val="00000A"/>
                </a:solidFill>
                <a:latin typeface="Times New Roman" panose="02020603050405020304" pitchFamily="18" charset="0"/>
                <a:ea typeface="MS Mincho"/>
                <a:cs typeface="Times New Roman" panose="02020603050405020304" pitchFamily="18" charset="0"/>
              </a:rPr>
              <a:t>техническим </a:t>
            </a:r>
            <a:r>
              <a:rPr lang="ru-RU" kern="100" dirty="0">
                <a:solidFill>
                  <a:srgbClr val="00000A"/>
                </a:solidFill>
                <a:latin typeface="Times New Roman" panose="02020603050405020304" pitchFamily="18" charset="0"/>
                <a:ea typeface="MS Mincho"/>
                <a:cs typeface="Times New Roman" panose="02020603050405020304" pitchFamily="18" charset="0"/>
              </a:rPr>
              <a:t>относят шумы, вызванные несовершенством технологии изготовления прибора. </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Рисунок 5"/>
          <p:cNvPicPr/>
          <p:nvPr/>
        </p:nvPicPr>
        <p:blipFill>
          <a:blip r:embed="rId2"/>
          <a:stretch>
            <a:fillRect/>
          </a:stretch>
        </p:blipFill>
        <p:spPr>
          <a:xfrm>
            <a:off x="914400" y="4034944"/>
            <a:ext cx="7315200" cy="1372744"/>
          </a:xfrm>
          <a:prstGeom prst="rect">
            <a:avLst/>
          </a:prstGeom>
        </p:spPr>
      </p:pic>
      <p:sp>
        <p:nvSpPr>
          <p:cNvPr id="7" name="Прямоугольник 6"/>
          <p:cNvSpPr/>
          <p:nvPr/>
        </p:nvSpPr>
        <p:spPr>
          <a:xfrm>
            <a:off x="8662416" y="4034944"/>
            <a:ext cx="2791968" cy="923330"/>
          </a:xfrm>
          <a:prstGeom prst="rect">
            <a:avLst/>
          </a:prstGeom>
        </p:spPr>
        <p:txBody>
          <a:bodyPr wrap="square">
            <a:spAutoFit/>
          </a:bodyPr>
          <a:lstStyle/>
          <a:p>
            <a:r>
              <a:rPr lang="ru-RU" dirty="0"/>
              <a:t>Малахов А. Н. Флуктуации в автоколебательных системах. – 1968.</a:t>
            </a:r>
          </a:p>
        </p:txBody>
      </p:sp>
      <p:sp>
        <p:nvSpPr>
          <p:cNvPr id="8" name="Прямоугольник 7"/>
          <p:cNvSpPr/>
          <p:nvPr/>
        </p:nvSpPr>
        <p:spPr>
          <a:xfrm>
            <a:off x="914400" y="5407688"/>
            <a:ext cx="10539984" cy="961482"/>
          </a:xfrm>
          <a:prstGeom prst="rect">
            <a:avLst/>
          </a:prstGeom>
        </p:spPr>
        <p:txBody>
          <a:bodyPr wrap="square">
            <a:spAutoFit/>
          </a:bodyPr>
          <a:lstStyle/>
          <a:p>
            <a:pPr>
              <a:lnSpc>
                <a:spcPct val="107000"/>
              </a:lnSpc>
              <a:spcAft>
                <a:spcPts val="800"/>
              </a:spcAft>
            </a:pPr>
            <a:r>
              <a:rPr lang="ru-RU" kern="100" dirty="0">
                <a:solidFill>
                  <a:srgbClr val="00000A"/>
                </a:solidFill>
                <a:latin typeface="Times New Roman" panose="02020603050405020304" pitchFamily="18" charset="0"/>
                <a:ea typeface="MS Mincho"/>
                <a:cs typeface="Times New Roman" panose="02020603050405020304" pitchFamily="18" charset="0"/>
              </a:rPr>
              <a:t>Исторически техническим называли </a:t>
            </a:r>
            <a:r>
              <a:rPr lang="ru-RU" kern="100" dirty="0" err="1">
                <a:solidFill>
                  <a:srgbClr val="00000A"/>
                </a:solidFill>
                <a:latin typeface="Times New Roman" panose="02020603050405020304" pitchFamily="18" charset="0"/>
                <a:ea typeface="MS Mincho"/>
                <a:cs typeface="Times New Roman" panose="02020603050405020304" pitchFamily="18" charset="0"/>
              </a:rPr>
              <a:t>фликкерный</a:t>
            </a:r>
            <a:r>
              <a:rPr lang="ru-RU" kern="100" dirty="0">
                <a:solidFill>
                  <a:srgbClr val="00000A"/>
                </a:solidFill>
                <a:latin typeface="Times New Roman" panose="02020603050405020304" pitchFamily="18" charset="0"/>
                <a:ea typeface="MS Mincho"/>
                <a:cs typeface="Times New Roman" panose="02020603050405020304" pitchFamily="18" charset="0"/>
              </a:rPr>
              <a:t> шум – весьма специфический тип шума, о котором, как и об остальных шумах, речь пойдет ниже. В настоящее время термин “технический шум” практически не</a:t>
            </a:r>
            <a:br>
              <a:rPr lang="ru-RU" kern="100" dirty="0">
                <a:solidFill>
                  <a:srgbClr val="00000A"/>
                </a:solidFill>
                <a:latin typeface="Times New Roman" panose="02020603050405020304" pitchFamily="18" charset="0"/>
                <a:ea typeface="MS Mincho"/>
                <a:cs typeface="Times New Roman" panose="02020603050405020304" pitchFamily="18" charset="0"/>
              </a:rPr>
            </a:br>
            <a:r>
              <a:rPr lang="ru-RU" kern="100" dirty="0">
                <a:solidFill>
                  <a:srgbClr val="00000A"/>
                </a:solidFill>
                <a:latin typeface="Times New Roman" panose="02020603050405020304" pitchFamily="18" charset="0"/>
                <a:ea typeface="MS Mincho"/>
                <a:cs typeface="Times New Roman" panose="02020603050405020304" pitchFamily="18" charset="0"/>
              </a:rPr>
              <a:t>используется.</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346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688592" y="397653"/>
            <a:ext cx="9290304" cy="685059"/>
          </a:xfrm>
          <a:prstGeom prst="rect">
            <a:avLst/>
          </a:prstGeom>
        </p:spPr>
        <p:txBody>
          <a:bodyPr wrap="square">
            <a:spAutoFit/>
          </a:bodyPr>
          <a:lstStyle/>
          <a:p>
            <a:pPr algn="just">
              <a:lnSpc>
                <a:spcPct val="107000"/>
              </a:lnSpc>
              <a:spcAft>
                <a:spcPts val="0"/>
              </a:spcAft>
            </a:pPr>
            <a:r>
              <a:rPr lang="ru-RU" b="1"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Форма спектра </a:t>
            </a:r>
            <a:r>
              <a:rPr lang="ru-RU" b="1"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фликкерного</a:t>
            </a:r>
            <a:r>
              <a:rPr lang="ru-RU" b="1"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Рассмотрим гипотетическую форму спектра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фликкерного</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шума, изображённую на Рис.</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Рисунок 5"/>
          <p:cNvPicPr/>
          <p:nvPr/>
        </p:nvPicPr>
        <p:blipFill>
          <a:blip r:embed="rId2"/>
          <a:stretch>
            <a:fillRect/>
          </a:stretch>
        </p:blipFill>
        <p:spPr>
          <a:xfrm>
            <a:off x="1264983" y="1192770"/>
            <a:ext cx="3883025" cy="2644775"/>
          </a:xfrm>
          <a:prstGeom prst="rect">
            <a:avLst/>
          </a:prstGeom>
        </p:spPr>
      </p:pic>
      <p:sp>
        <p:nvSpPr>
          <p:cNvPr id="7" name="Прямоугольник 6"/>
          <p:cNvSpPr/>
          <p:nvPr/>
        </p:nvSpPr>
        <p:spPr>
          <a:xfrm>
            <a:off x="5608320" y="1082712"/>
            <a:ext cx="6096000" cy="2759602"/>
          </a:xfrm>
          <a:prstGeom prst="rect">
            <a:avLst/>
          </a:prstGeom>
        </p:spPr>
        <p:txBody>
          <a:bodyPr>
            <a:spAutoFit/>
          </a:bodyPr>
          <a:lstStyle/>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Здесь использован двойной логарифмический масштаб, благодаря чему степенные зависимости трансформируются в линейные зависимости.</a:t>
            </a:r>
          </a:p>
          <a:p>
            <a:pPr algn="just">
              <a:lnSpc>
                <a:spcPct val="107000"/>
              </a:lnSpc>
              <a:spcAft>
                <a:spcPts val="0"/>
              </a:spcAft>
            </a:pP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Фликкерный</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 всегда наблюдается на фоне других шумов прибора. На рисунке условно изображён спектр естественных шумов прибора, предположительно, имеющих характер белого шума (горизонтальная штриховая линия). </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Здесь же введены частоты, характеризующие спектр шума.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Прямоугольник 7"/>
          <p:cNvSpPr/>
          <p:nvPr/>
        </p:nvSpPr>
        <p:spPr>
          <a:xfrm>
            <a:off x="963168" y="3947603"/>
            <a:ext cx="10741152" cy="2463238"/>
          </a:xfrm>
          <a:prstGeom prst="rect">
            <a:avLst/>
          </a:prstGeom>
        </p:spPr>
        <p:txBody>
          <a:bodyPr wrap="square">
            <a:spAutoFit/>
          </a:bodyPr>
          <a:lstStyle/>
          <a:p>
            <a:pPr algn="just">
              <a:lnSpc>
                <a:spcPct val="107000"/>
              </a:lnSpc>
              <a:spcAft>
                <a:spcPts val="0"/>
              </a:spcAft>
            </a:pP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Нижняя частота перегиба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(НЧП)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Предполагается, что на более низких частотах,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&lt;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параметр формы спектра принимает значение меньше единицы,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&lt; 1, например, спектр переходит в плато,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0.</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Верхняя частота перегиба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(ВЧП)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На более высоких частотах,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параметр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принимает значение больше единицы,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&gt; 1, например,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2.</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Частота перегиба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Эту частоту также называют “угловой частотой” (</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corner frequency</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и “частотой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фликкерного</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спектра”. На более высоких частотах,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фликкерный</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 маскируется естественными шумами прибора. Возможна ситуация, когда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&lt;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в этом случае высокочастотный “перегиб” спектра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фликкерного</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шума выявить не удаётся из-за маскирующего влияния естественных шумов.</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3343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670560" y="649650"/>
            <a:ext cx="10826496" cy="3332387"/>
          </a:xfrm>
          <a:prstGeom prst="rect">
            <a:avLst/>
          </a:prstGeom>
        </p:spPr>
        <p:txBody>
          <a:bodyPr wrap="square">
            <a:spAutoFit/>
          </a:bodyPr>
          <a:lstStyle/>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Обсудим детальнее смысл верхней и нижней частот перегиба.</a:t>
            </a: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Введение верхней частоты перегиба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означает запрет на ультрафиолетовую катастрофу.</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Если на относительно низких частотах параметр формы спектра не превышает единицу,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 то в области сколь угодно высоких частот,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спектр не должен иметь неинтегрируемую особенность. То есть, </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параметр формы спектра должен превышать единицу,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&gt;1. В разных приборах верхняя частота перегиба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принимает значения от сотен герц до нескольких сотен килогерц.</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Нижняя частота перегиба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имеет гипотетический характер. Её введение обусловлено предположением об ограниченности полной мощности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фликкерного</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шума. Иначе говоря, спектр не должен иметь неинтегрируемой расходимости в окрестности нулевой частоты анализа, то есть при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a:t>
            </a:r>
          </a:p>
          <a:p>
            <a:pPr algn="just">
              <a:lnSpc>
                <a:spcPct val="107000"/>
              </a:lnSpc>
            </a:pPr>
            <a:r>
              <a:rPr lang="ru-RU" dirty="0">
                <a:latin typeface="Times New Roman" panose="02020603050405020304" pitchFamily="18" charset="0"/>
                <a:cs typeface="Times New Roman" panose="02020603050405020304" pitchFamily="18" charset="0"/>
              </a:rPr>
              <a:t>Поясним эту проблему примером, полагая </a:t>
            </a:r>
            <a:r>
              <a:rPr lang="ru-RU" dirty="0">
                <a:latin typeface="Times New Roman" panose="02020603050405020304" pitchFamily="18" charset="0"/>
                <a:cs typeface="Times New Roman" panose="02020603050405020304" pitchFamily="18" charset="0"/>
                <a:sym typeface="Symbol" panose="05050102010706020507" pitchFamily="18" charset="2"/>
              </a:rPr>
              <a:t></a:t>
            </a:r>
            <a:r>
              <a:rPr lang="ru-RU" dirty="0">
                <a:latin typeface="Times New Roman" panose="02020603050405020304" pitchFamily="18" charset="0"/>
                <a:cs typeface="Times New Roman" panose="02020603050405020304" pitchFamily="18" charset="0"/>
              </a:rPr>
              <a:t> = 1 и </a:t>
            </a:r>
            <a:r>
              <a:rPr lang="ru-RU" i="1" dirty="0" err="1">
                <a:latin typeface="Times New Roman" panose="02020603050405020304" pitchFamily="18" charset="0"/>
                <a:cs typeface="Times New Roman" panose="02020603050405020304" pitchFamily="18" charset="0"/>
              </a:rPr>
              <a:t>f</a:t>
            </a:r>
            <a:r>
              <a:rPr lang="ru-RU" baseline="-25000" dirty="0" err="1">
                <a:latin typeface="Times New Roman" panose="02020603050405020304" pitchFamily="18" charset="0"/>
                <a:cs typeface="Times New Roman" panose="02020603050405020304" pitchFamily="18" charset="0"/>
              </a:rPr>
              <a:t>Н</a:t>
            </a:r>
            <a:r>
              <a:rPr lang="ru-RU" dirty="0">
                <a:latin typeface="Times New Roman" panose="02020603050405020304" pitchFamily="18" charset="0"/>
                <a:cs typeface="Times New Roman" panose="02020603050405020304" pitchFamily="18" charset="0"/>
              </a:rPr>
              <a:t> = 0. В этом случае спектр </a:t>
            </a:r>
            <a:r>
              <a:rPr lang="ru-RU" dirty="0" err="1">
                <a:latin typeface="Times New Roman" panose="02020603050405020304" pitchFamily="18" charset="0"/>
                <a:cs typeface="Times New Roman" panose="02020603050405020304" pitchFamily="18" charset="0"/>
              </a:rPr>
              <a:t>фликкерного</a:t>
            </a:r>
            <a:r>
              <a:rPr lang="ru-RU" dirty="0">
                <a:latin typeface="Times New Roman" panose="02020603050405020304" pitchFamily="18" charset="0"/>
                <a:cs typeface="Times New Roman" panose="02020603050405020304" pitchFamily="18" charset="0"/>
              </a:rPr>
              <a:t> шума принято описывать следующим соотношением</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Рисунок 8"/>
          <p:cNvPicPr>
            <a:picLocks noChangeAspect="1"/>
          </p:cNvPicPr>
          <p:nvPr/>
        </p:nvPicPr>
        <p:blipFill>
          <a:blip r:embed="rId2"/>
          <a:stretch>
            <a:fillRect/>
          </a:stretch>
        </p:blipFill>
        <p:spPr>
          <a:xfrm>
            <a:off x="4984508" y="3977290"/>
            <a:ext cx="2198599" cy="748459"/>
          </a:xfrm>
          <a:prstGeom prst="rect">
            <a:avLst/>
          </a:prstGeom>
        </p:spPr>
      </p:pic>
      <p:sp>
        <p:nvSpPr>
          <p:cNvPr id="10" name="Прямоугольник 9"/>
          <p:cNvSpPr/>
          <p:nvPr/>
        </p:nvSpPr>
        <p:spPr>
          <a:xfrm>
            <a:off x="670558" y="4725749"/>
            <a:ext cx="10826497" cy="369332"/>
          </a:xfrm>
          <a:prstGeom prst="rect">
            <a:avLst/>
          </a:prstGeom>
        </p:spPr>
        <p:txBody>
          <a:bodyPr wrap="square">
            <a:spAutoFit/>
          </a:bodyPr>
          <a:lstStyle/>
          <a:p>
            <a:r>
              <a:rPr lang="ru-RU" dirty="0">
                <a:solidFill>
                  <a:srgbClr val="000000"/>
                </a:solidFill>
                <a:latin typeface="Times New Roman" panose="02020603050405020304" pitchFamily="18" charset="0"/>
                <a:ea typeface="Calibri" panose="020F0502020204030204" pitchFamily="34" charset="0"/>
              </a:rPr>
              <a:t>Вычислим полную мощность шума, учитывая расходимость спектра в окрестности нулевой частоты:</a:t>
            </a:r>
            <a:endParaRPr lang="ru-RU" dirty="0"/>
          </a:p>
        </p:txBody>
      </p:sp>
      <p:pic>
        <p:nvPicPr>
          <p:cNvPr id="11" name="Рисунок 10"/>
          <p:cNvPicPr>
            <a:picLocks noChangeAspect="1"/>
          </p:cNvPicPr>
          <p:nvPr/>
        </p:nvPicPr>
        <p:blipFill>
          <a:blip r:embed="rId3"/>
          <a:stretch>
            <a:fillRect/>
          </a:stretch>
        </p:blipFill>
        <p:spPr>
          <a:xfrm>
            <a:off x="3270291" y="5095081"/>
            <a:ext cx="5627030" cy="670578"/>
          </a:xfrm>
          <a:prstGeom prst="rect">
            <a:avLst/>
          </a:prstGeom>
        </p:spPr>
      </p:pic>
    </p:spTree>
    <p:extLst>
      <p:ext uri="{BB962C8B-B14F-4D97-AF65-F5344CB8AC3E}">
        <p14:creationId xmlns:p14="http://schemas.microsoft.com/office/powerpoint/2010/main" val="422885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865632" y="533636"/>
            <a:ext cx="10265664" cy="2375330"/>
          </a:xfrm>
          <a:prstGeom prst="rect">
            <a:avLst/>
          </a:prstGeom>
        </p:spPr>
        <p:txBody>
          <a:bodyPr wrap="square">
            <a:spAutoFit/>
          </a:bodyPr>
          <a:lstStyle/>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Видим, что при стремлении нижней границы </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диапазона анализируемых частот к нулю наблюдается логарифмическая расходимость мощности шума. Однако эта расходимость имеет лишь математический характер. В эксперименте нельзя достичь нулевой частоты анализа (точно также недостижима и бесконечно большая частота).</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Для достижения </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 необходимо бесконечно большое время измерения, </a:t>
            </a:r>
            <a:r>
              <a:rPr lang="ru-RU" sz="2000"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sz="2000"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изм</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Все эксперименты выполняются конечное время. На сегодняшний день нижнюю частоту перегиба </a:t>
            </a:r>
            <a:r>
              <a:rPr lang="ru-RU" sz="2000"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sz="2000"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обнаружить не удалось.</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Прямоугольник 4"/>
          <p:cNvSpPr/>
          <p:nvPr/>
        </p:nvSpPr>
        <p:spPr>
          <a:xfrm>
            <a:off x="865632" y="2908966"/>
            <a:ext cx="10265664" cy="3363293"/>
          </a:xfrm>
          <a:prstGeom prst="rect">
            <a:avLst/>
          </a:prstGeom>
        </p:spPr>
        <p:txBody>
          <a:bodyPr wrap="square">
            <a:spAutoFit/>
          </a:bodyPr>
          <a:lstStyle/>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этой связи возможны </a:t>
            </a:r>
            <a:r>
              <a:rPr lang="ru-RU" sz="20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два варианта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анализа </a:t>
            </a:r>
            <a:r>
              <a:rPr lang="ru-RU" sz="20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фликкерного</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шума, обладающего неинтегрируемым спектром в окрестности нулевой частоты, то есть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основе </a:t>
            </a:r>
            <a:r>
              <a:rPr lang="ru-RU" sz="20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первого варианта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стоит предположение о стационарности шума. Это означает наличие нижней частоты перегиба. Можно, например, выбрать значение </a:t>
            </a:r>
            <a:r>
              <a:rPr lang="ru-RU" sz="2000"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sz="2000"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равным обратному времени существования Вселенной, либо, что более реально, равным обратному времени жизни исследуемого прибора.</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Во </a:t>
            </a:r>
            <a:r>
              <a:rPr lang="ru-RU" sz="20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втором варианте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гипотеза о существовании нижней частоты перегиба не используется. При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 такой подход приводит к </a:t>
            </a:r>
            <a:r>
              <a:rPr lang="ru-RU" sz="20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нестационарности</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исследуемого </a:t>
            </a:r>
            <a:r>
              <a:rPr lang="ru-RU" sz="20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фликкерного</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шума. В этом случае для анализа спектральных и корреляционных характеристик шума требуется специальный математический аппарат.</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9819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060704" y="579995"/>
            <a:ext cx="10216896" cy="2704651"/>
          </a:xfrm>
          <a:prstGeom prst="rect">
            <a:avLst/>
          </a:prstGeom>
        </p:spPr>
        <p:txBody>
          <a:bodyPr wrap="square">
            <a:spAutoFit/>
          </a:bodyPr>
          <a:lstStyle/>
          <a:p>
            <a:pPr algn="just">
              <a:lnSpc>
                <a:spcPct val="107000"/>
              </a:lnSpc>
              <a:spcAft>
                <a:spcPts val="0"/>
              </a:spcAft>
            </a:pPr>
            <a:r>
              <a:rPr lang="ru-RU" sz="2000" b="1"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Нестационарность</a:t>
            </a:r>
            <a:r>
              <a:rPr lang="ru-RU" sz="2000" b="1"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b="1"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фликкерного</a:t>
            </a:r>
            <a:r>
              <a:rPr lang="ru-RU" sz="2000" b="1"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шума</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Обсудим подробнее проблему </a:t>
            </a:r>
            <a:r>
              <a:rPr lang="ru-RU" sz="20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нестационарности</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фликкерного</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шума, положив, для конкретности,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случае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&lt; 1 </a:t>
            </a:r>
            <a:r>
              <a:rPr lang="ru-RU" sz="20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фликкерный</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 может быть стационарным и, как следствие, для него можно вычислить корреляционную функцию. Если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 и нижняя частота перегиба отсутствует, </a:t>
            </a:r>
            <a:r>
              <a:rPr lang="ru-RU" sz="2000"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sz="2000"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0, </a:t>
            </a:r>
            <a:r>
              <a:rPr lang="ru-RU" sz="20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фликкерный</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 </a:t>
            </a:r>
            <a:r>
              <a:rPr lang="ru-RU" sz="20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нестационарен</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Однако, если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&lt; 3, шум может обладать стационарными приращениями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x</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которые определяются следующим образом:</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Рисунок 3"/>
          <p:cNvPicPr>
            <a:picLocks noChangeAspect="1"/>
          </p:cNvPicPr>
          <p:nvPr/>
        </p:nvPicPr>
        <p:blipFill>
          <a:blip r:embed="rId2"/>
          <a:stretch>
            <a:fillRect/>
          </a:stretch>
        </p:blipFill>
        <p:spPr>
          <a:xfrm>
            <a:off x="4239611" y="3284646"/>
            <a:ext cx="3859082" cy="466354"/>
          </a:xfrm>
          <a:prstGeom prst="rect">
            <a:avLst/>
          </a:prstGeom>
        </p:spPr>
      </p:pic>
      <p:sp>
        <p:nvSpPr>
          <p:cNvPr id="5" name="Прямоугольник 4"/>
          <p:cNvSpPr/>
          <p:nvPr/>
        </p:nvSpPr>
        <p:spPr>
          <a:xfrm>
            <a:off x="1060704" y="3751000"/>
            <a:ext cx="10216896" cy="399405"/>
          </a:xfrm>
          <a:prstGeom prst="rect">
            <a:avLst/>
          </a:prstGeom>
        </p:spPr>
        <p:txBody>
          <a:bodyPr wrap="square">
            <a:spAutoFit/>
          </a:bodyPr>
          <a:lstStyle/>
          <a:p>
            <a:pPr algn="just">
              <a:lnSpc>
                <a:spcPct val="107000"/>
              </a:lnSpc>
              <a:spcAft>
                <a:spcPts val="0"/>
              </a:spcAft>
            </a:pPr>
            <a:r>
              <a:rPr lang="ru-RU" sz="20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Смысл рассматриваемых приращений иллюстрируется на Рис</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Рисунок 5"/>
          <p:cNvPicPr/>
          <p:nvPr/>
        </p:nvPicPr>
        <p:blipFill>
          <a:blip r:embed="rId3"/>
          <a:stretch>
            <a:fillRect/>
          </a:stretch>
        </p:blipFill>
        <p:spPr>
          <a:xfrm>
            <a:off x="1060704" y="4293846"/>
            <a:ext cx="3998976" cy="2314217"/>
          </a:xfrm>
          <a:prstGeom prst="rect">
            <a:avLst/>
          </a:prstGeom>
        </p:spPr>
      </p:pic>
      <p:sp>
        <p:nvSpPr>
          <p:cNvPr id="7" name="Прямоугольник 6"/>
          <p:cNvSpPr/>
          <p:nvPr/>
        </p:nvSpPr>
        <p:spPr>
          <a:xfrm>
            <a:off x="5159559" y="6120721"/>
            <a:ext cx="4433201" cy="388696"/>
          </a:xfrm>
          <a:prstGeom prst="rect">
            <a:avLst/>
          </a:prstGeom>
        </p:spPr>
        <p:txBody>
          <a:bodyPr wrap="none">
            <a:spAutoFit/>
          </a:bodyPr>
          <a:lstStyle/>
          <a:p>
            <a:pPr algn="just">
              <a:lnSpc>
                <a:spcPct val="107000"/>
              </a:lnSpc>
              <a:spcAft>
                <a:spcPts val="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Пример реализации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x</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фликкерного</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5233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77696" y="806567"/>
            <a:ext cx="9924288" cy="421654"/>
          </a:xfrm>
          <a:prstGeom prst="rect">
            <a:avLst/>
          </a:prstGeom>
        </p:spPr>
        <p:txBody>
          <a:bodyPr wrap="square">
            <a:spAutoFit/>
          </a:bodyPr>
          <a:lstStyle/>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Запишем дисперсию приращений случайного процесса </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x</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Рисунок 2"/>
          <p:cNvPicPr>
            <a:picLocks noChangeAspect="1"/>
          </p:cNvPicPr>
          <p:nvPr/>
        </p:nvPicPr>
        <p:blipFill>
          <a:blip r:embed="rId2"/>
          <a:stretch>
            <a:fillRect/>
          </a:stretch>
        </p:blipFill>
        <p:spPr>
          <a:xfrm>
            <a:off x="4882646" y="1327130"/>
            <a:ext cx="2914387" cy="301762"/>
          </a:xfrm>
          <a:prstGeom prst="rect">
            <a:avLst/>
          </a:prstGeom>
        </p:spPr>
      </p:pic>
      <p:sp>
        <p:nvSpPr>
          <p:cNvPr id="4" name="Прямоугольник 3"/>
          <p:cNvSpPr/>
          <p:nvPr/>
        </p:nvSpPr>
        <p:spPr>
          <a:xfrm>
            <a:off x="1280160" y="1727801"/>
            <a:ext cx="8973312" cy="421654"/>
          </a:xfrm>
          <a:prstGeom prst="rect">
            <a:avLst/>
          </a:prstGeom>
        </p:spPr>
        <p:txBody>
          <a:bodyPr wrap="square">
            <a:spAutoFit/>
          </a:bodyPr>
          <a:lstStyle/>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случае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 дисперсию такого шума можно представить в следующем виде:</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Рисунок 10"/>
          <p:cNvPicPr>
            <a:picLocks noChangeAspect="1"/>
          </p:cNvPicPr>
          <p:nvPr/>
        </p:nvPicPr>
        <p:blipFill>
          <a:blip r:embed="rId3"/>
          <a:stretch>
            <a:fillRect/>
          </a:stretch>
        </p:blipFill>
        <p:spPr>
          <a:xfrm>
            <a:off x="4882646" y="2248364"/>
            <a:ext cx="2849971" cy="315740"/>
          </a:xfrm>
          <a:prstGeom prst="rect">
            <a:avLst/>
          </a:prstGeom>
        </p:spPr>
      </p:pic>
      <p:sp>
        <p:nvSpPr>
          <p:cNvPr id="12" name="Прямоугольник 11"/>
          <p:cNvSpPr/>
          <p:nvPr/>
        </p:nvSpPr>
        <p:spPr>
          <a:xfrm>
            <a:off x="1280160" y="2690768"/>
            <a:ext cx="10021824" cy="1080296"/>
          </a:xfrm>
          <a:prstGeom prst="rect">
            <a:avLst/>
          </a:prstGeom>
        </p:spPr>
        <p:txBody>
          <a:bodyPr wrap="square">
            <a:spAutoFit/>
          </a:bodyPr>
          <a:lstStyle/>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То есть дисперсия приращений нарастает по логарифмическому закону. </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Допустим, что флуктуирует сопротивление резистора, спектр относительных флуктуаций которого равен:</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Рисунок 13"/>
          <p:cNvPicPr>
            <a:picLocks noChangeAspect="1"/>
          </p:cNvPicPr>
          <p:nvPr/>
        </p:nvPicPr>
        <p:blipFill>
          <a:blip r:embed="rId4"/>
          <a:stretch>
            <a:fillRect/>
          </a:stretch>
        </p:blipFill>
        <p:spPr>
          <a:xfrm>
            <a:off x="4550193" y="3771064"/>
            <a:ext cx="3481758" cy="841512"/>
          </a:xfrm>
          <a:prstGeom prst="rect">
            <a:avLst/>
          </a:prstGeom>
        </p:spPr>
      </p:pic>
      <p:sp>
        <p:nvSpPr>
          <p:cNvPr id="15" name="Прямоугольник 14"/>
          <p:cNvSpPr/>
          <p:nvPr/>
        </p:nvSpPr>
        <p:spPr>
          <a:xfrm>
            <a:off x="1377696" y="4612576"/>
            <a:ext cx="10155936" cy="1080296"/>
          </a:xfrm>
          <a:prstGeom prst="rect">
            <a:avLst/>
          </a:prstGeom>
        </p:spPr>
        <p:txBody>
          <a:bodyPr wrap="square">
            <a:spAutoFit/>
          </a:bodyPr>
          <a:lstStyle/>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качестве типовых значений примем </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a:t>
            </a:r>
            <a:r>
              <a:rPr lang="ru-RU" sz="2000" i="1"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10</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sz="2000"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a:t>
            </a:r>
            <a:r>
              <a:rPr lang="ru-RU" sz="2000"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 кГц =10</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4</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Гц. Отметим, что резистор, обладающий такими флуктуациями, считается “сильно шумящим”. В современных резисторах </a:t>
            </a:r>
            <a:r>
              <a:rPr lang="ru-RU" sz="20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фликкерный</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 проявляется гораздо слабее.</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4938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865632" y="595016"/>
            <a:ext cx="10277856" cy="750975"/>
          </a:xfrm>
          <a:prstGeom prst="rect">
            <a:avLst/>
          </a:prstGeom>
        </p:spPr>
        <p:txBody>
          <a:bodyPr wrap="square">
            <a:spAutoFit/>
          </a:bodyPr>
          <a:lstStyle/>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Определим дисперсию приращения относительных флуктуаций сопротивления за время наблюдения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Рисунок 6"/>
          <p:cNvPicPr>
            <a:picLocks noChangeAspect="1"/>
          </p:cNvPicPr>
          <p:nvPr/>
        </p:nvPicPr>
        <p:blipFill>
          <a:blip r:embed="rId2"/>
          <a:stretch>
            <a:fillRect/>
          </a:stretch>
        </p:blipFill>
        <p:spPr>
          <a:xfrm>
            <a:off x="2997292" y="1345991"/>
            <a:ext cx="6014535" cy="381011"/>
          </a:xfrm>
          <a:prstGeom prst="rect">
            <a:avLst/>
          </a:prstGeom>
        </p:spPr>
      </p:pic>
      <p:sp>
        <p:nvSpPr>
          <p:cNvPr id="8" name="Прямоугольник 7"/>
          <p:cNvSpPr/>
          <p:nvPr/>
        </p:nvSpPr>
        <p:spPr>
          <a:xfrm>
            <a:off x="3048000" y="2345563"/>
            <a:ext cx="6096000" cy="2374368"/>
          </a:xfrm>
          <a:prstGeom prst="rect">
            <a:avLst/>
          </a:prstGeom>
        </p:spPr>
        <p:txBody>
          <a:bodyPr>
            <a:spAutoFit/>
          </a:bodyPr>
          <a:lstStyle/>
          <a:p>
            <a:pPr algn="just">
              <a:lnSpc>
                <a:spcPct val="107000"/>
              </a:lnSpc>
              <a:spcAft>
                <a:spcPts val="0"/>
              </a:spcAft>
            </a:pPr>
            <a:r>
              <a:rPr lang="ru-RU" sz="20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Ниже приводятся отдельные численные значения.</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0 имеем </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0.</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100 c — </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
            </a:r>
            <a:r>
              <a:rPr lang="ru-RU" sz="2000"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i="1"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30</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10</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4</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 часа — </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
            </a:r>
            <a:r>
              <a:rPr lang="ru-RU" sz="2000"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i="1"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40</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10</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6</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11 суток — </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
            </a:r>
            <a:r>
              <a:rPr lang="ru-RU" sz="2000"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i="1"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50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10</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8</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 года — </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
            </a:r>
            <a:r>
              <a:rPr lang="ru-RU" sz="2000"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i="1"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60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sz="20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10</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320 лет — </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
            </a:r>
            <a:r>
              <a:rPr lang="ru-RU" sz="2000"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i="1"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sz="2000"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68 </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Прямоугольник 8"/>
          <p:cNvSpPr/>
          <p:nvPr/>
        </p:nvSpPr>
        <p:spPr>
          <a:xfrm>
            <a:off x="865632" y="4719931"/>
            <a:ext cx="10277856" cy="750975"/>
          </a:xfrm>
          <a:prstGeom prst="rect">
            <a:avLst/>
          </a:prstGeom>
        </p:spPr>
        <p:txBody>
          <a:bodyPr wrap="square">
            <a:spAutoFit/>
          </a:bodyPr>
          <a:lstStyle/>
          <a:p>
            <a:pPr algn="just">
              <a:lnSpc>
                <a:spcPct val="107000"/>
              </a:lnSpc>
              <a:spcAft>
                <a:spcPts val="0"/>
              </a:spcAft>
            </a:pP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Видим, что дисперсия растет очень медленно. Экспериментально такой рост выявить очень трудно. Поэтому до сих пор не ясно, стационарен </a:t>
            </a:r>
            <a:r>
              <a:rPr lang="ru-RU" sz="2000"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фликкерный</a:t>
            </a:r>
            <a:r>
              <a:rPr lang="ru-RU"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 или нет.</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6460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743711" y="947387"/>
            <a:ext cx="10631424" cy="3170099"/>
          </a:xfrm>
          <a:prstGeom prst="rect">
            <a:avLst/>
          </a:prstGeom>
        </p:spPr>
        <p:txBody>
          <a:bodyPr wrap="square">
            <a:spAutoFit/>
          </a:bodyPr>
          <a:lstStyle/>
          <a:p>
            <a:r>
              <a:rPr lang="ru-RU" sz="2000" dirty="0">
                <a:solidFill>
                  <a:srgbClr val="000000"/>
                </a:solidFill>
                <a:latin typeface="Times New Roman" panose="02020603050405020304" pitchFamily="18" charset="0"/>
                <a:cs typeface="Times New Roman" panose="02020603050405020304" pitchFamily="18" charset="0"/>
              </a:rPr>
              <a:t>Рассмотрим источник колебаний, относительная спектральная плотность мощности флуктуаций фазы выходного сигнала которого на частоте </a:t>
            </a:r>
            <a:r>
              <a:rPr lang="en-US" sz="2000" dirty="0">
                <a:solidFill>
                  <a:srgbClr val="000000"/>
                </a:solidFill>
                <a:latin typeface="Times New Roman" panose="02020603050405020304" pitchFamily="18" charset="0"/>
                <a:cs typeface="Times New Roman" panose="02020603050405020304" pitchFamily="18" charset="0"/>
              </a:rPr>
              <a:t> </a:t>
            </a:r>
            <a:r>
              <a:rPr lang="en-US" sz="2000" i="1" dirty="0">
                <a:solidFill>
                  <a:srgbClr val="000000"/>
                </a:solidFill>
                <a:latin typeface="Times New Roman" panose="02020603050405020304" pitchFamily="18" charset="0"/>
                <a:cs typeface="Times New Roman" panose="02020603050405020304" pitchFamily="18" charset="0"/>
              </a:rPr>
              <a:t>f</a:t>
            </a:r>
            <a:r>
              <a:rPr lang="en-US" sz="2000" baseline="-25000" dirty="0">
                <a:solidFill>
                  <a:srgbClr val="000000"/>
                </a:solidFill>
                <a:latin typeface="Times New Roman" panose="02020603050405020304" pitchFamily="18" charset="0"/>
                <a:cs typeface="Times New Roman" panose="02020603050405020304" pitchFamily="18" charset="0"/>
              </a:rPr>
              <a:t>0</a:t>
            </a:r>
            <a:r>
              <a:rPr lang="en-US" sz="2000" dirty="0">
                <a:solidFill>
                  <a:srgbClr val="000000"/>
                </a:solidFill>
                <a:latin typeface="Times New Roman" panose="02020603050405020304" pitchFamily="18" charset="0"/>
                <a:cs typeface="Times New Roman" panose="02020603050405020304" pitchFamily="18" charset="0"/>
              </a:rPr>
              <a:t> = 100 MHz </a:t>
            </a:r>
            <a:r>
              <a:rPr lang="ru-RU" sz="2000" dirty="0">
                <a:solidFill>
                  <a:srgbClr val="000000"/>
                </a:solidFill>
                <a:latin typeface="Times New Roman" panose="02020603050405020304" pitchFamily="18" charset="0"/>
                <a:cs typeface="Times New Roman" panose="02020603050405020304" pitchFamily="18" charset="0"/>
              </a:rPr>
              <a:t>равна </a:t>
            </a:r>
            <a:r>
              <a:rPr lang="en-US" sz="2000" dirty="0">
                <a:solidFill>
                  <a:srgbClr val="000000"/>
                </a:solidFill>
                <a:latin typeface="Times New Roman" panose="02020603050405020304" pitchFamily="18" charset="0"/>
                <a:cs typeface="Times New Roman" panose="02020603050405020304" pitchFamily="18" charset="0"/>
              </a:rPr>
              <a:t>b</a:t>
            </a:r>
            <a:r>
              <a:rPr lang="en-US" sz="2000" baseline="-25000" dirty="0">
                <a:solidFill>
                  <a:srgbClr val="000000"/>
                </a:solidFill>
                <a:latin typeface="Times New Roman" panose="02020603050405020304" pitchFamily="18" charset="0"/>
                <a:cs typeface="Times New Roman" panose="02020603050405020304" pitchFamily="18" charset="0"/>
              </a:rPr>
              <a:t>-1 </a:t>
            </a:r>
            <a:r>
              <a:rPr lang="ru-RU" sz="2000" dirty="0">
                <a:solidFill>
                  <a:srgbClr val="000000"/>
                </a:solidFill>
                <a:latin typeface="Times New Roman" panose="02020603050405020304" pitchFamily="18" charset="0"/>
                <a:cs typeface="Times New Roman" panose="02020603050405020304" pitchFamily="18" charset="0"/>
              </a:rPr>
              <a:t>=2</a:t>
            </a:r>
            <a:r>
              <a:rPr lang="en-US" sz="2000" dirty="0">
                <a:solidFill>
                  <a:srgbClr val="000000"/>
                </a:solidFill>
                <a:latin typeface="Times New Roman" panose="02020603050405020304" pitchFamily="18" charset="0"/>
                <a:cs typeface="Times New Roman" panose="02020603050405020304" pitchFamily="18" charset="0"/>
              </a:rPr>
              <a:t> × </a:t>
            </a:r>
            <a:r>
              <a:rPr lang="ru-RU" sz="2000" dirty="0">
                <a:solidFill>
                  <a:srgbClr val="000000"/>
                </a:solidFill>
                <a:latin typeface="Times New Roman" panose="02020603050405020304" pitchFamily="18" charset="0"/>
                <a:cs typeface="Times New Roman" panose="02020603050405020304" pitchFamily="18" charset="0"/>
              </a:rPr>
              <a:t>10</a:t>
            </a:r>
            <a:r>
              <a:rPr lang="ru-RU" sz="2000" baseline="30000" dirty="0">
                <a:solidFill>
                  <a:srgbClr val="000000"/>
                </a:solidFill>
                <a:latin typeface="Times New Roman" panose="02020603050405020304" pitchFamily="18" charset="0"/>
                <a:cs typeface="Times New Roman" panose="02020603050405020304" pitchFamily="18" charset="0"/>
              </a:rPr>
              <a:t>-4</a:t>
            </a:r>
            <a:r>
              <a:rPr lang="ru-RU" sz="2000" dirty="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-80 </a:t>
            </a:r>
            <a:r>
              <a:rPr lang="ru-RU" sz="2000" dirty="0" err="1">
                <a:solidFill>
                  <a:srgbClr val="000000"/>
                </a:solidFill>
                <a:latin typeface="Times New Roman" panose="02020603050405020304" pitchFamily="18" charset="0"/>
                <a:cs typeface="Times New Roman" panose="02020603050405020304" pitchFamily="18" charset="0"/>
              </a:rPr>
              <a:t>дБн</a:t>
            </a:r>
            <a:r>
              <a:rPr lang="en-US" sz="2000" dirty="0">
                <a:solidFill>
                  <a:srgbClr val="000000"/>
                </a:solidFill>
                <a:latin typeface="Times New Roman" panose="02020603050405020304" pitchFamily="18" charset="0"/>
                <a:cs typeface="Times New Roman" panose="02020603050405020304" pitchFamily="18" charset="0"/>
              </a:rPr>
              <a:t>/</a:t>
            </a:r>
            <a:r>
              <a:rPr lang="ru-RU" sz="2000" dirty="0">
                <a:solidFill>
                  <a:srgbClr val="000000"/>
                </a:solidFill>
                <a:latin typeface="Times New Roman" panose="02020603050405020304" pitchFamily="18" charset="0"/>
                <a:cs typeface="Times New Roman" panose="02020603050405020304" pitchFamily="18" charset="0"/>
              </a:rPr>
              <a:t>Гц) на частоте </a:t>
            </a:r>
            <a:r>
              <a:rPr lang="en-US" sz="2000" i="1" dirty="0">
                <a:solidFill>
                  <a:srgbClr val="000000"/>
                </a:solidFill>
                <a:latin typeface="Times New Roman" panose="02020603050405020304" pitchFamily="18" charset="0"/>
                <a:cs typeface="Times New Roman" panose="02020603050405020304" pitchFamily="18" charset="0"/>
              </a:rPr>
              <a:t>f</a:t>
            </a:r>
            <a:r>
              <a:rPr lang="en-US" sz="2000" dirty="0">
                <a:solidFill>
                  <a:srgbClr val="000000"/>
                </a:solidFill>
                <a:latin typeface="Times New Roman" panose="02020603050405020304" pitchFamily="18" charset="0"/>
                <a:cs typeface="Times New Roman" panose="02020603050405020304" pitchFamily="18" charset="0"/>
              </a:rPr>
              <a:t>=1</a:t>
            </a:r>
            <a:r>
              <a:rPr lang="ru-RU" sz="2000" dirty="0">
                <a:solidFill>
                  <a:srgbClr val="000000"/>
                </a:solidFill>
                <a:latin typeface="Times New Roman" panose="02020603050405020304" pitchFamily="18" charset="0"/>
                <a:cs typeface="Times New Roman" panose="02020603050405020304" pitchFamily="18" charset="0"/>
              </a:rPr>
              <a:t>Гц (Далее мы поясним почему берется коэффициент 2). Оценим среднеквадратическое отклонение фазы</a:t>
            </a:r>
            <a:r>
              <a:rPr lang="en-US" sz="2000" dirty="0">
                <a:solidFill>
                  <a:srgbClr val="000000"/>
                </a:solidFill>
                <a:latin typeface="Times New Roman" panose="02020603050405020304" pitchFamily="18" charset="0"/>
                <a:cs typeface="Times New Roman" panose="02020603050405020304" pitchFamily="18" charset="0"/>
              </a:rPr>
              <a:t> </a:t>
            </a:r>
            <a:r>
              <a:rPr lang="en-US" sz="2000" i="1" dirty="0">
                <a:solidFill>
                  <a:srgbClr val="000000"/>
                </a:solidFill>
                <a:latin typeface="Times New Roman" panose="02020603050405020304" pitchFamily="18" charset="0"/>
                <a:cs typeface="Times New Roman" panose="02020603050405020304" pitchFamily="18" charset="0"/>
              </a:rPr>
              <a:t>𝜃</a:t>
            </a:r>
            <a:r>
              <a:rPr lang="en-US" sz="2000" baseline="-25000" dirty="0">
                <a:solidFill>
                  <a:srgbClr val="000000"/>
                </a:solidFill>
                <a:latin typeface="Times New Roman" panose="02020603050405020304" pitchFamily="18" charset="0"/>
                <a:cs typeface="Times New Roman" panose="02020603050405020304" pitchFamily="18" charset="0"/>
              </a:rPr>
              <a:t>rms</a:t>
            </a:r>
            <a:r>
              <a:rPr lang="en-US" sz="2000" dirty="0">
                <a:solidFill>
                  <a:srgbClr val="000000"/>
                </a:solidFill>
                <a:latin typeface="Times New Roman" panose="02020603050405020304" pitchFamily="18" charset="0"/>
                <a:cs typeface="Times New Roman" panose="02020603050405020304" pitchFamily="18" charset="0"/>
              </a:rPr>
              <a:t>. </a:t>
            </a:r>
            <a:endParaRPr lang="ru-RU" sz="2000" dirty="0">
              <a:solidFill>
                <a:srgbClr val="000000"/>
              </a:solidFill>
              <a:latin typeface="Times New Roman" panose="02020603050405020304" pitchFamily="18" charset="0"/>
              <a:cs typeface="Times New Roman" panose="02020603050405020304" pitchFamily="18" charset="0"/>
            </a:endParaRPr>
          </a:p>
          <a:p>
            <a:r>
              <a:rPr lang="ru-RU" sz="2000" dirty="0">
                <a:solidFill>
                  <a:srgbClr val="000000"/>
                </a:solidFill>
                <a:latin typeface="Times New Roman" panose="02020603050405020304" pitchFamily="18" charset="0"/>
                <a:cs typeface="Times New Roman" panose="02020603050405020304" pitchFamily="18" charset="0"/>
              </a:rPr>
              <a:t>Вспомним </a:t>
            </a:r>
            <a:r>
              <a:rPr lang="ru-RU" sz="2000" dirty="0" err="1">
                <a:solidFill>
                  <a:srgbClr val="000000"/>
                </a:solidFill>
                <a:latin typeface="Times New Roman" panose="02020603050405020304" pitchFamily="18" charset="0"/>
                <a:cs typeface="Times New Roman" panose="02020603050405020304" pitchFamily="18" charset="0"/>
              </a:rPr>
              <a:t>равенстсво</a:t>
            </a:r>
            <a:r>
              <a:rPr lang="ru-RU" sz="2000" dirty="0">
                <a:solidFill>
                  <a:srgbClr val="000000"/>
                </a:solidFill>
                <a:latin typeface="Times New Roman" panose="02020603050405020304" pitchFamily="18" charset="0"/>
                <a:cs typeface="Times New Roman" panose="02020603050405020304" pitchFamily="18" charset="0"/>
              </a:rPr>
              <a:t> Парсеваля и убедимся, что </a:t>
            </a:r>
            <a:r>
              <a:rPr lang="ru-RU" sz="2000" dirty="0" err="1">
                <a:solidFill>
                  <a:srgbClr val="000000"/>
                </a:solidFill>
                <a:latin typeface="Times New Roman" panose="02020603050405020304" pitchFamily="18" charset="0"/>
                <a:cs typeface="Times New Roman" panose="02020603050405020304" pitchFamily="18" charset="0"/>
              </a:rPr>
              <a:t>фликкерные</a:t>
            </a:r>
            <a:r>
              <a:rPr lang="ru-RU" sz="2000" dirty="0">
                <a:solidFill>
                  <a:srgbClr val="000000"/>
                </a:solidFill>
                <a:latin typeface="Times New Roman" panose="02020603050405020304" pitchFamily="18" charset="0"/>
                <a:cs typeface="Times New Roman" panose="02020603050405020304" pitchFamily="18" charset="0"/>
              </a:rPr>
              <a:t> флуктуации фазы не приводят к бесконечно большим значениям  </a:t>
            </a:r>
            <a:r>
              <a:rPr lang="en-US" sz="2000" i="1" dirty="0">
                <a:solidFill>
                  <a:srgbClr val="000000"/>
                </a:solidFill>
                <a:latin typeface="Times New Roman" panose="02020603050405020304" pitchFamily="18" charset="0"/>
                <a:cs typeface="Times New Roman" panose="02020603050405020304" pitchFamily="18" charset="0"/>
              </a:rPr>
              <a:t>𝜃</a:t>
            </a:r>
            <a:r>
              <a:rPr lang="en-US" sz="2000" baseline="-25000" dirty="0" err="1">
                <a:solidFill>
                  <a:srgbClr val="000000"/>
                </a:solidFill>
                <a:latin typeface="Times New Roman" panose="02020603050405020304" pitchFamily="18" charset="0"/>
                <a:cs typeface="Times New Roman" panose="02020603050405020304" pitchFamily="18" charset="0"/>
              </a:rPr>
              <a:t>rms</a:t>
            </a:r>
            <a:r>
              <a:rPr lang="ru-RU" sz="2000" dirty="0">
                <a:solidFill>
                  <a:srgbClr val="000000"/>
                </a:solidFill>
                <a:latin typeface="Times New Roman" panose="02020603050405020304" pitchFamily="18" charset="0"/>
                <a:cs typeface="Times New Roman" panose="02020603050405020304" pitchFamily="18" charset="0"/>
              </a:rPr>
              <a:t>, для </a:t>
            </a:r>
            <a:r>
              <a:rPr lang="ru-RU" sz="2000" dirty="0" smtClean="0">
                <a:solidFill>
                  <a:srgbClr val="000000"/>
                </a:solidFill>
                <a:latin typeface="Times New Roman" panose="02020603050405020304" pitchFamily="18" charset="0"/>
                <a:cs typeface="Times New Roman" panose="02020603050405020304" pitchFamily="18" charset="0"/>
              </a:rPr>
              <a:t>чего</a:t>
            </a:r>
            <a:r>
              <a:rPr lang="en-US" sz="2000" dirty="0" smtClean="0">
                <a:solidFill>
                  <a:srgbClr val="000000"/>
                </a:solidFill>
                <a:latin typeface="Times New Roman" panose="02020603050405020304" pitchFamily="18" charset="0"/>
                <a:cs typeface="Times New Roman" panose="02020603050405020304" pitchFamily="18" charset="0"/>
              </a:rPr>
              <a:t> </a:t>
            </a:r>
            <a:r>
              <a:rPr lang="ru-RU" sz="2000" dirty="0" smtClean="0">
                <a:solidFill>
                  <a:srgbClr val="000000"/>
                </a:solidFill>
                <a:latin typeface="Times New Roman" panose="02020603050405020304" pitchFamily="18" charset="0"/>
                <a:cs typeface="Times New Roman" panose="02020603050405020304" pitchFamily="18" charset="0"/>
              </a:rPr>
              <a:t>возьмем </a:t>
            </a:r>
            <a:r>
              <a:rPr lang="ru-RU" sz="2000" dirty="0">
                <a:solidFill>
                  <a:srgbClr val="000000"/>
                </a:solidFill>
                <a:latin typeface="Times New Roman" panose="02020603050405020304" pitchFamily="18" charset="0"/>
                <a:cs typeface="Times New Roman" panose="02020603050405020304" pitchFamily="18" charset="0"/>
              </a:rPr>
              <a:t>достаточно большое время жизни источника, равное 30 годам (10</a:t>
            </a:r>
            <a:r>
              <a:rPr lang="ru-RU" sz="2000" baseline="30000" dirty="0">
                <a:solidFill>
                  <a:srgbClr val="000000"/>
                </a:solidFill>
                <a:latin typeface="Times New Roman" panose="02020603050405020304" pitchFamily="18" charset="0"/>
                <a:cs typeface="Times New Roman" panose="02020603050405020304" pitchFamily="18" charset="0"/>
              </a:rPr>
              <a:t>9</a:t>
            </a:r>
            <a:r>
              <a:rPr lang="ru-RU" sz="2000" dirty="0">
                <a:solidFill>
                  <a:srgbClr val="000000"/>
                </a:solidFill>
                <a:latin typeface="Times New Roman" panose="02020603050405020304" pitchFamily="18" charset="0"/>
                <a:cs typeface="Times New Roman" panose="02020603050405020304" pitchFamily="18" charset="0"/>
              </a:rPr>
              <a:t> с). Что соответствует нижнему пределу интегрирования </a:t>
            </a:r>
            <a:r>
              <a:rPr lang="en-US" sz="2000" i="1" dirty="0">
                <a:solidFill>
                  <a:srgbClr val="000000"/>
                </a:solidFill>
                <a:latin typeface="Times New Roman" panose="02020603050405020304" pitchFamily="18" charset="0"/>
                <a:cs typeface="Times New Roman" panose="02020603050405020304" pitchFamily="18" charset="0"/>
              </a:rPr>
              <a:t>f</a:t>
            </a:r>
            <a:r>
              <a:rPr lang="en-US" sz="2000" baseline="-25000" dirty="0">
                <a:solidFill>
                  <a:srgbClr val="000000"/>
                </a:solidFill>
                <a:latin typeface="Times New Roman" panose="02020603050405020304" pitchFamily="18" charset="0"/>
                <a:cs typeface="Times New Roman" panose="02020603050405020304" pitchFamily="18" charset="0"/>
              </a:rPr>
              <a:t>1</a:t>
            </a:r>
            <a:r>
              <a:rPr lang="en-US" sz="2000" dirty="0">
                <a:solidFill>
                  <a:srgbClr val="000000"/>
                </a:solidFill>
                <a:latin typeface="Times New Roman" panose="02020603050405020304" pitchFamily="18" charset="0"/>
                <a:cs typeface="Times New Roman" panose="02020603050405020304" pitchFamily="18" charset="0"/>
              </a:rPr>
              <a:t> = </a:t>
            </a:r>
            <a:r>
              <a:rPr lang="ru-RU" sz="2000" dirty="0">
                <a:solidFill>
                  <a:srgbClr val="000000"/>
                </a:solidFill>
                <a:latin typeface="Times New Roman" panose="02020603050405020304" pitchFamily="18" charset="0"/>
                <a:cs typeface="Times New Roman" panose="02020603050405020304" pitchFamily="18" charset="0"/>
              </a:rPr>
              <a:t>10 </a:t>
            </a:r>
            <a:r>
              <a:rPr lang="ru-RU" sz="2000" baseline="30000" dirty="0">
                <a:solidFill>
                  <a:srgbClr val="000000"/>
                </a:solidFill>
                <a:latin typeface="Times New Roman" panose="02020603050405020304" pitchFamily="18" charset="0"/>
                <a:cs typeface="Times New Roman" panose="02020603050405020304" pitchFamily="18" charset="0"/>
              </a:rPr>
              <a:t>-9</a:t>
            </a:r>
            <a:r>
              <a:rPr lang="ru-RU" sz="2000" dirty="0">
                <a:solidFill>
                  <a:srgbClr val="000000"/>
                </a:solidFill>
                <a:latin typeface="Times New Roman" panose="02020603050405020304" pitchFamily="18" charset="0"/>
                <a:cs typeface="Times New Roman" panose="02020603050405020304" pitchFamily="18" charset="0"/>
              </a:rPr>
              <a:t>Гц.  С другой стороны, возьмем верхнюю границу диапазона флуктуаций фазы </a:t>
            </a:r>
            <a:r>
              <a:rPr lang="en-US" sz="2000" i="1" dirty="0">
                <a:solidFill>
                  <a:srgbClr val="000000"/>
                </a:solidFill>
                <a:latin typeface="Times New Roman" panose="02020603050405020304" pitchFamily="18" charset="0"/>
                <a:cs typeface="Times New Roman" panose="02020603050405020304" pitchFamily="18" charset="0"/>
              </a:rPr>
              <a:t>f</a:t>
            </a:r>
            <a:r>
              <a:rPr lang="en-US" sz="2000" baseline="-25000" dirty="0">
                <a:solidFill>
                  <a:srgbClr val="000000"/>
                </a:solidFill>
                <a:latin typeface="Times New Roman" panose="02020603050405020304" pitchFamily="18" charset="0"/>
                <a:cs typeface="Times New Roman" panose="02020603050405020304" pitchFamily="18" charset="0"/>
              </a:rPr>
              <a:t>2</a:t>
            </a:r>
            <a:r>
              <a:rPr lang="en-US" sz="2000" dirty="0">
                <a:solidFill>
                  <a:srgbClr val="000000"/>
                </a:solidFill>
                <a:latin typeface="Times New Roman" panose="02020603050405020304" pitchFamily="18" charset="0"/>
                <a:cs typeface="Times New Roman" panose="02020603050405020304" pitchFamily="18" charset="0"/>
              </a:rPr>
              <a:t> = 10</a:t>
            </a:r>
            <a:r>
              <a:rPr lang="en-US" sz="2000" baseline="30000" dirty="0">
                <a:solidFill>
                  <a:srgbClr val="000000"/>
                </a:solidFill>
                <a:latin typeface="Times New Roman" panose="02020603050405020304" pitchFamily="18" charset="0"/>
                <a:cs typeface="Times New Roman" panose="02020603050405020304" pitchFamily="18" charset="0"/>
              </a:rPr>
              <a:t>8</a:t>
            </a:r>
            <a:r>
              <a:rPr lang="en-US" sz="2000" dirty="0">
                <a:solidFill>
                  <a:srgbClr val="000000"/>
                </a:solidFill>
                <a:latin typeface="Times New Roman" panose="02020603050405020304" pitchFamily="18" charset="0"/>
                <a:cs typeface="Times New Roman" panose="02020603050405020304" pitchFamily="18" charset="0"/>
              </a:rPr>
              <a:t> </a:t>
            </a:r>
            <a:r>
              <a:rPr lang="ru-RU" sz="2000" dirty="0">
                <a:solidFill>
                  <a:srgbClr val="000000"/>
                </a:solidFill>
                <a:latin typeface="Times New Roman" panose="02020603050405020304" pitchFamily="18" charset="0"/>
                <a:cs typeface="Times New Roman" panose="02020603050405020304" pitchFamily="18" charset="0"/>
              </a:rPr>
              <a:t>Гц (100 МГц). </a:t>
            </a:r>
          </a:p>
          <a:p>
            <a:r>
              <a:rPr lang="ru-RU" sz="2000" dirty="0">
                <a:solidFill>
                  <a:srgbClr val="000000"/>
                </a:solidFill>
                <a:latin typeface="Times New Roman" panose="02020603050405020304" pitchFamily="18" charset="0"/>
                <a:cs typeface="Times New Roman" panose="02020603050405020304" pitchFamily="18" charset="0"/>
              </a:rPr>
              <a:t>Тогда получим</a:t>
            </a:r>
            <a:r>
              <a:rPr lang="en-US" sz="2000" dirty="0">
                <a:solidFill>
                  <a:srgbClr val="000000"/>
                </a:solidFill>
                <a:latin typeface="Times New Roman" panose="02020603050405020304" pitchFamily="18" charset="0"/>
                <a:cs typeface="Times New Roman" panose="02020603050405020304" pitchFamily="18" charset="0"/>
              </a:rPr>
              <a:t>:</a:t>
            </a:r>
            <a:endParaRPr lang="ru-RU" sz="2000" dirty="0">
              <a:latin typeface="Times New Roman" panose="02020603050405020304" pitchFamily="18" charset="0"/>
              <a:cs typeface="Times New Roman" panose="02020603050405020304" pitchFamily="18" charset="0"/>
            </a:endParaRPr>
          </a:p>
        </p:txBody>
      </p:sp>
      <p:pic>
        <p:nvPicPr>
          <p:cNvPr id="8" name="Рисунок 7"/>
          <p:cNvPicPr/>
          <p:nvPr/>
        </p:nvPicPr>
        <p:blipFill>
          <a:blip r:embed="rId2"/>
          <a:stretch>
            <a:fillRect/>
          </a:stretch>
        </p:blipFill>
        <p:spPr>
          <a:xfrm>
            <a:off x="4410645" y="347713"/>
            <a:ext cx="2809875" cy="599674"/>
          </a:xfrm>
          <a:prstGeom prst="rect">
            <a:avLst/>
          </a:prstGeom>
        </p:spPr>
      </p:pic>
      <p:pic>
        <p:nvPicPr>
          <p:cNvPr id="9" name="Рисунок 8"/>
          <p:cNvPicPr>
            <a:picLocks noChangeAspect="1"/>
          </p:cNvPicPr>
          <p:nvPr/>
        </p:nvPicPr>
        <p:blipFill>
          <a:blip r:embed="rId3"/>
          <a:stretch>
            <a:fillRect/>
          </a:stretch>
        </p:blipFill>
        <p:spPr>
          <a:xfrm>
            <a:off x="2947614" y="3809709"/>
            <a:ext cx="5735936" cy="703940"/>
          </a:xfrm>
          <a:prstGeom prst="rect">
            <a:avLst/>
          </a:prstGeom>
        </p:spPr>
      </p:pic>
      <p:sp>
        <p:nvSpPr>
          <p:cNvPr id="10" name="Прямоугольник 9"/>
          <p:cNvSpPr/>
          <p:nvPr/>
        </p:nvSpPr>
        <p:spPr>
          <a:xfrm>
            <a:off x="743711" y="4513649"/>
            <a:ext cx="1766830" cy="369332"/>
          </a:xfrm>
          <a:prstGeom prst="rect">
            <a:avLst/>
          </a:prstGeom>
        </p:spPr>
        <p:txBody>
          <a:bodyPr wrap="none">
            <a:spAutoFit/>
          </a:bodyPr>
          <a:lstStyle/>
          <a:p>
            <a:r>
              <a:rPr lang="ru-RU" dirty="0">
                <a:solidFill>
                  <a:srgbClr val="000000"/>
                </a:solidFill>
                <a:latin typeface="Times New Roman" panose="02020603050405020304" pitchFamily="18" charset="0"/>
                <a:cs typeface="Times New Roman" panose="02020603050405020304" pitchFamily="18" charset="0"/>
              </a:rPr>
              <a:t>Или 885 мкрад.</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8194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Рисунок 108"/>
          <p:cNvPicPr>
            <a:picLocks noChangeAspect="1"/>
          </p:cNvPicPr>
          <p:nvPr/>
        </p:nvPicPr>
        <p:blipFill>
          <a:blip r:embed="rId2"/>
          <a:stretch>
            <a:fillRect/>
          </a:stretch>
        </p:blipFill>
        <p:spPr>
          <a:xfrm>
            <a:off x="275573" y="827016"/>
            <a:ext cx="11595383" cy="5161962"/>
          </a:xfrm>
          <a:prstGeom prst="rect">
            <a:avLst/>
          </a:prstGeom>
        </p:spPr>
      </p:pic>
    </p:spTree>
    <p:extLst>
      <p:ext uri="{BB962C8B-B14F-4D97-AF65-F5344CB8AC3E}">
        <p14:creationId xmlns:p14="http://schemas.microsoft.com/office/powerpoint/2010/main" val="361607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2B7ACA29-8335-BCF3-D0BF-DE9F48478BAB}"/>
              </a:ext>
            </a:extLst>
          </p:cNvPr>
          <p:cNvSpPr txBox="1"/>
          <p:nvPr/>
        </p:nvSpPr>
        <p:spPr>
          <a:xfrm>
            <a:off x="722013" y="441946"/>
            <a:ext cx="10060663" cy="1477328"/>
          </a:xfrm>
          <a:prstGeom prst="rect">
            <a:avLst/>
          </a:prstGeom>
          <a:noFill/>
        </p:spPr>
        <p:txBody>
          <a:bodyPr wrap="square">
            <a:spAutoFit/>
          </a:bodyPr>
          <a:lstStyle/>
          <a:p>
            <a:r>
              <a:rPr lang="ru-RU" sz="1800" b="0" i="0" dirty="0">
                <a:solidFill>
                  <a:srgbClr val="000000"/>
                </a:solidFill>
                <a:effectLst/>
                <a:latin typeface="Times New Roman" panose="02020603050405020304" pitchFamily="18" charset="0"/>
                <a:cs typeface="Times New Roman" panose="02020603050405020304" pitchFamily="18" charset="0"/>
              </a:rPr>
              <a:t>Итак, мы рассмотрели спектральную плотность шума, который может содержать как </a:t>
            </a:r>
            <a:r>
              <a:rPr lang="ru-RU" sz="1800" b="0" i="0" dirty="0" err="1">
                <a:solidFill>
                  <a:srgbClr val="000000"/>
                </a:solidFill>
                <a:effectLst/>
                <a:latin typeface="Times New Roman" panose="02020603050405020304" pitchFamily="18" charset="0"/>
                <a:cs typeface="Times New Roman" panose="02020603050405020304" pitchFamily="18" charset="0"/>
              </a:rPr>
              <a:t>фликкерную</a:t>
            </a:r>
            <a:r>
              <a:rPr lang="ru-RU" sz="1800" b="0" i="0" dirty="0">
                <a:solidFill>
                  <a:srgbClr val="000000"/>
                </a:solidFill>
                <a:effectLst/>
                <a:latin typeface="Times New Roman" panose="02020603050405020304" pitchFamily="18" charset="0"/>
                <a:cs typeface="Times New Roman" panose="02020603050405020304" pitchFamily="18" charset="0"/>
              </a:rPr>
              <a:t> составляющую вида </a:t>
            </a:r>
            <a:r>
              <a:rPr lang="en-US" sz="1800" b="0" i="1" dirty="0">
                <a:solidFill>
                  <a:srgbClr val="000000"/>
                </a:solidFill>
                <a:effectLst/>
                <a:latin typeface="Times New Roman" panose="02020603050405020304" pitchFamily="18" charset="0"/>
                <a:cs typeface="Times New Roman" panose="02020603050405020304" pitchFamily="18" charset="0"/>
              </a:rPr>
              <a:t>f</a:t>
            </a:r>
            <a:r>
              <a:rPr lang="en-US" sz="1800" b="0" i="0" baseline="30000" dirty="0">
                <a:solidFill>
                  <a:srgbClr val="000000"/>
                </a:solidFill>
                <a:effectLst/>
                <a:latin typeface="Times New Roman" panose="02020603050405020304" pitchFamily="18" charset="0"/>
                <a:cs typeface="Times New Roman" panose="02020603050405020304" pitchFamily="18" charset="0"/>
              </a:rPr>
              <a:t>-1</a:t>
            </a:r>
            <a:r>
              <a:rPr lang="en-US" sz="1800" b="0" i="0" dirty="0">
                <a:solidFill>
                  <a:srgbClr val="000000"/>
                </a:solidFill>
                <a:effectLst/>
                <a:latin typeface="Times New Roman" panose="02020603050405020304" pitchFamily="18" charset="0"/>
                <a:cs typeface="Times New Roman" panose="02020603050405020304" pitchFamily="18" charset="0"/>
              </a:rPr>
              <a:t>,</a:t>
            </a:r>
            <a:r>
              <a:rPr lang="ru-RU" sz="1800" b="0" i="0" dirty="0">
                <a:solidFill>
                  <a:srgbClr val="000000"/>
                </a:solidFill>
                <a:effectLst/>
                <a:latin typeface="Times New Roman" panose="02020603050405020304" pitchFamily="18" charset="0"/>
                <a:cs typeface="Times New Roman" panose="02020603050405020304" pitchFamily="18" charset="0"/>
              </a:rPr>
              <a:t> имеющую мультипликативную природу, так и естественную составляющую, которая может быть как аддитивной, так и мультипликативной. Спектр естественных шумов неизменен от нулевой частоты до частоты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спектр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фликкерных</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шумов сосредоточен вблизи нулевой частоты.</a:t>
            </a:r>
            <a:endParaRPr lang="ru-RU" dirty="0">
              <a:latin typeface="Times New Roman" panose="02020603050405020304" pitchFamily="18" charset="0"/>
              <a:cs typeface="Times New Roman" panose="02020603050405020304" pitchFamily="18" charset="0"/>
            </a:endParaRPr>
          </a:p>
        </p:txBody>
      </p:sp>
      <p:pic>
        <p:nvPicPr>
          <p:cNvPr id="42" name="Рисунок 41">
            <a:extLst>
              <a:ext uri="{FF2B5EF4-FFF2-40B4-BE49-F238E27FC236}">
                <a16:creationId xmlns:a16="http://schemas.microsoft.com/office/drawing/2014/main" xmlns="" id="{BF1712A9-2598-2C63-AB5E-4D0025B175DE}"/>
              </a:ext>
            </a:extLst>
          </p:cNvPr>
          <p:cNvPicPr>
            <a:picLocks noChangeAspect="1"/>
          </p:cNvPicPr>
          <p:nvPr/>
        </p:nvPicPr>
        <p:blipFill>
          <a:blip r:embed="rId2"/>
          <a:stretch>
            <a:fillRect/>
          </a:stretch>
        </p:blipFill>
        <p:spPr>
          <a:xfrm>
            <a:off x="170688" y="2481048"/>
            <a:ext cx="3146542" cy="3004725"/>
          </a:xfrm>
          <a:prstGeom prst="rect">
            <a:avLst/>
          </a:prstGeom>
        </p:spPr>
      </p:pic>
      <p:sp>
        <p:nvSpPr>
          <p:cNvPr id="43" name="TextBox 42">
            <a:extLst>
              <a:ext uri="{FF2B5EF4-FFF2-40B4-BE49-F238E27FC236}">
                <a16:creationId xmlns:a16="http://schemas.microsoft.com/office/drawing/2014/main" xmlns="" id="{10A0A241-7118-7ACC-ADB5-93B965157B79}"/>
              </a:ext>
            </a:extLst>
          </p:cNvPr>
          <p:cNvSpPr txBox="1"/>
          <p:nvPr/>
        </p:nvSpPr>
        <p:spPr>
          <a:xfrm>
            <a:off x="2806574" y="1919274"/>
            <a:ext cx="8663413" cy="923330"/>
          </a:xfrm>
          <a:prstGeom prst="rect">
            <a:avLst/>
          </a:prstGeom>
          <a:noFill/>
        </p:spPr>
        <p:txBody>
          <a:bodyPr wrap="square">
            <a:spAutoFit/>
          </a:bodyPr>
          <a:lstStyle/>
          <a:p>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Мы также рассмотрели два вида модуляции</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амплитудную и угловую. Составляющие модулированного колебания располагаются по обе стороны от частоты несущего колебания, причем по энергетическому спектру отличить АМ от УМ невозможно</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dirty="0"/>
          </a:p>
        </p:txBody>
      </p:sp>
      <p:sp>
        <p:nvSpPr>
          <p:cNvPr id="45" name="Прямоугольник 44">
            <a:extLst>
              <a:ext uri="{FF2B5EF4-FFF2-40B4-BE49-F238E27FC236}">
                <a16:creationId xmlns:a16="http://schemas.microsoft.com/office/drawing/2014/main" xmlns="" id="{EA84D2D9-54FB-B474-8A52-E67321B106F7}"/>
              </a:ext>
            </a:extLst>
          </p:cNvPr>
          <p:cNvSpPr/>
          <p:nvPr/>
        </p:nvSpPr>
        <p:spPr>
          <a:xfrm>
            <a:off x="3727153" y="5691864"/>
            <a:ext cx="3521324" cy="923330"/>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Спектр колебания</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с АМ 1%</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уровень боковых составляющих -46 дБ</a:t>
            </a:r>
            <a:endParaRPr lang="ru-RU" baseline="-25000" dirty="0">
              <a:latin typeface="Times New Roman" panose="02020603050405020304" pitchFamily="18" charset="0"/>
              <a:cs typeface="Times New Roman" panose="02020603050405020304" pitchFamily="18" charset="0"/>
            </a:endParaRPr>
          </a:p>
        </p:txBody>
      </p:sp>
      <p:sp>
        <p:nvSpPr>
          <p:cNvPr id="46" name="Прямоугольник 45">
            <a:extLst>
              <a:ext uri="{FF2B5EF4-FFF2-40B4-BE49-F238E27FC236}">
                <a16:creationId xmlns:a16="http://schemas.microsoft.com/office/drawing/2014/main" xmlns="" id="{C4EE0CF0-6159-BFCF-ABFF-ABC8C0650E7D}"/>
              </a:ext>
            </a:extLst>
          </p:cNvPr>
          <p:cNvSpPr/>
          <p:nvPr/>
        </p:nvSpPr>
        <p:spPr>
          <a:xfrm>
            <a:off x="7558883" y="5691864"/>
            <a:ext cx="4010686" cy="923330"/>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Спектр колебания с ЧМ, частота модуляции 100 кГц, девиация 1000 Гц, уровень боковых составляющих -46 дБ</a:t>
            </a:r>
            <a:endParaRPr lang="ru-RU" baseline="-25000" dirty="0">
              <a:latin typeface="Times New Roman" panose="02020603050405020304" pitchFamily="18" charset="0"/>
              <a:cs typeface="Times New Roman" panose="02020603050405020304" pitchFamily="18" charset="0"/>
            </a:endParaRPr>
          </a:p>
        </p:txBody>
      </p:sp>
      <p:pic>
        <p:nvPicPr>
          <p:cNvPr id="48" name="Рисунок 47">
            <a:extLst>
              <a:ext uri="{FF2B5EF4-FFF2-40B4-BE49-F238E27FC236}">
                <a16:creationId xmlns:a16="http://schemas.microsoft.com/office/drawing/2014/main" xmlns="" id="{256BD83F-1DF0-B777-0EA0-6209F15B0F1E}"/>
              </a:ext>
            </a:extLst>
          </p:cNvPr>
          <p:cNvPicPr>
            <a:picLocks noChangeAspect="1"/>
          </p:cNvPicPr>
          <p:nvPr/>
        </p:nvPicPr>
        <p:blipFill>
          <a:blip r:embed="rId3"/>
          <a:stretch>
            <a:fillRect/>
          </a:stretch>
        </p:blipFill>
        <p:spPr>
          <a:xfrm>
            <a:off x="3476025" y="2842604"/>
            <a:ext cx="3970581" cy="2849260"/>
          </a:xfrm>
          <a:prstGeom prst="rect">
            <a:avLst/>
          </a:prstGeom>
        </p:spPr>
      </p:pic>
      <p:pic>
        <p:nvPicPr>
          <p:cNvPr id="52" name="Рисунок 51">
            <a:extLst>
              <a:ext uri="{FF2B5EF4-FFF2-40B4-BE49-F238E27FC236}">
                <a16:creationId xmlns:a16="http://schemas.microsoft.com/office/drawing/2014/main" xmlns="" id="{4F03CA0E-9609-E470-61F4-3C699FDBFED3}"/>
              </a:ext>
            </a:extLst>
          </p:cNvPr>
          <p:cNvPicPr>
            <a:picLocks noChangeAspect="1"/>
          </p:cNvPicPr>
          <p:nvPr/>
        </p:nvPicPr>
        <p:blipFill>
          <a:blip r:embed="rId4"/>
          <a:stretch>
            <a:fillRect/>
          </a:stretch>
        </p:blipFill>
        <p:spPr>
          <a:xfrm>
            <a:off x="7598987" y="2842605"/>
            <a:ext cx="3970582" cy="2849260"/>
          </a:xfrm>
          <a:prstGeom prst="rect">
            <a:avLst/>
          </a:prstGeom>
        </p:spPr>
      </p:pic>
    </p:spTree>
    <p:extLst>
      <p:ext uri="{BB962C8B-B14F-4D97-AF65-F5344CB8AC3E}">
        <p14:creationId xmlns:p14="http://schemas.microsoft.com/office/powerpoint/2010/main" val="471504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Прямоугольник 3"/>
              <p:cNvSpPr/>
              <p:nvPr/>
            </p:nvSpPr>
            <p:spPr>
              <a:xfrm>
                <a:off x="1268626" y="374962"/>
                <a:ext cx="9349945" cy="6311600"/>
              </a:xfrm>
              <a:prstGeom prst="rect">
                <a:avLst/>
              </a:prstGeom>
            </p:spPr>
            <p:txBody>
              <a:bodyPr wrap="square">
                <a:spAutoFit/>
              </a:bodyPr>
              <a:lstStyle/>
              <a:p>
                <a:pPr algn="just">
                  <a:lnSpc>
                    <a:spcPct val="107000"/>
                  </a:lnSpc>
                  <a:spcAft>
                    <a:spcPts val="0"/>
                  </a:spcAft>
                </a:pPr>
                <a:r>
                  <a:rPr lang="ru-RU" sz="16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Шум также можно рассматривать как модуляцию, вызванную погрешностями формирования сигнала. Соответственно, рассматривают амплитудные и фазовые шумы, вызванные флуктуациями амплитуды и фазы (или задержки распространения) сигнала. В таком случае, сигнал можно представить в виде</a:t>
                </a:r>
                <a:endParaRPr lang="ru-RU"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14:m>
                  <m:oMathPara xmlns:m="http://schemas.openxmlformats.org/officeDocument/2006/math">
                    <m:oMathParaPr>
                      <m:jc m:val="centerGroup"/>
                    </m:oMathParaPr>
                    <m:oMath xmlns:m="http://schemas.openxmlformats.org/officeDocument/2006/math">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𝑢</m:t>
                      </m:r>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e>
                      </m:d>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𝜀</m:t>
                          </m:r>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e>
                          </m:d>
                        </m:e>
                      </m:d>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𝑠𝑖𝑛</m:t>
                      </m:r>
                      <m:d>
                        <m:dPr>
                          <m:begChr m:val="["/>
                          <m:endChr m:val="]"/>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𝜔</m:t>
                              </m:r>
                            </m:e>
                            <m:sub>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𝜙</m:t>
                          </m:r>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e>
                          </m:d>
                        </m:e>
                      </m:d>
                    </m:oMath>
                  </m:oMathPara>
                </a14:m>
                <a:endParaRPr lang="ru-RU"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где </a:t>
                </a:r>
                <a14:m>
                  <m:oMath xmlns:m="http://schemas.openxmlformats.org/officeDocument/2006/math">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𝜀</m:t>
                    </m:r>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e>
                    </m:d>
                  </m:oMath>
                </a14:m>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и </a:t>
                </a:r>
                <a14:m>
                  <m:oMath xmlns:m="http://schemas.openxmlformats.org/officeDocument/2006/math">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𝜙</m:t>
                    </m:r>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e>
                    </m:d>
                  </m:oMath>
                </a14:m>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представляют собой вариации (нестабильности) амплитуды и фазы.</a:t>
                </a:r>
                <a:endParaRPr lang="ru-RU"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Для описания фазового и амплитудного шума вводят понятие спектральной плотности амплитудных </a:t>
                </a:r>
                <a14:m>
                  <m:oMath xmlns:m="http://schemas.openxmlformats.org/officeDocument/2006/math">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oMath>
                </a14:m>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и фазовых </a:t>
                </a:r>
                <a14:m>
                  <m:oMath xmlns:m="http://schemas.openxmlformats.org/officeDocument/2006/math">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𝜃</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oMath>
                </a14:m>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шумов в заданной полосе частот </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Δ</a:t>
                </a:r>
                <a:r>
                  <a:rPr lang="en-US" sz="16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t>
                </a:r>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(обычно 1 Гц):</a:t>
                </a:r>
                <a:endParaRPr lang="ru-RU"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𝜀</m:t>
                                  </m:r>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𝑡</m:t>
                                      </m:r>
                                    </m:e>
                                  </m:d>
                                </m:num>
                                <m:den>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den>
                              </m:f>
                            </m:e>
                          </m:d>
                        </m:e>
                        <m:sup>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f>
                        <m:f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m:rPr>
                              <m:sty m:val="p"/>
                            </m:rPr>
                            <a:rPr lang="ru-RU" sz="1600"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Δ</m:t>
                          </m:r>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den>
                      </m:f>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1/Гц</m:t>
                          </m:r>
                        </m:e>
                      </m:d>
                    </m:oMath>
                  </m:oMathPara>
                </a14:m>
                <a:endParaRPr lang="ru-RU"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𝜃</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𝜙</m:t>
                              </m:r>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e>
                          </m:d>
                        </m:e>
                        <m:sup>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f>
                        <m:f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m:rPr>
                              <m:sty m:val="p"/>
                            </m:rPr>
                            <a:rPr lang="ru-RU" sz="1600"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Δ</m:t>
                          </m:r>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den>
                      </m:f>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рад</m:t>
                              </m:r>
                            </m:e>
                            <m:sup>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/Гц</m:t>
                          </m:r>
                        </m:e>
                      </m:d>
                    </m:oMath>
                  </m:oMathPara>
                </a14:m>
                <a:endParaRPr lang="ru-RU"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В этих формулах </a:t>
                </a:r>
                <a:r>
                  <a:rPr lang="en-US" sz="16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отстройка от несущей частоты сигнала.</a:t>
                </a:r>
                <a:endParaRPr lang="ru-RU"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В радиотехника используются понятия односторонней и двусторонней спектральной плотности мощности шумов. В этих терминах </a:t>
                </a:r>
                <a14:m>
                  <m:oMath xmlns:m="http://schemas.openxmlformats.org/officeDocument/2006/math">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𝜃</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oMath>
                </a14:m>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двусторонняя спектральная плотность мощности фазовых шумов, что подразумевает суммарную мощность фазовых шумов, расположенных в </a:t>
                </a:r>
                <a:r>
                  <a:rPr lang="ru-RU" sz="1600" kern="1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нижней и </a:t>
                </a:r>
                <a:r>
                  <a:rPr lang="ru-RU" sz="1600" kern="1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верхней </a:t>
                </a:r>
                <a:r>
                  <a:rPr lang="ru-RU" sz="1600" kern="1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боковых полосах отстроек от несущей частоты. </a:t>
                </a:r>
                <a:endParaRPr lang="ru-RU"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Односторонняя спектральная плотность мощности фазовых шумов </a:t>
                </a:r>
                <a14:m>
                  <m:oMath xmlns:m="http://schemas.openxmlformats.org/officeDocument/2006/math">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e>
                      <m:sub>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𝜑</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oMath>
                </a14:m>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или (в зарубежной литературе) </a:t>
                </a:r>
                <a14:m>
                  <m:oMath xmlns:m="http://schemas.openxmlformats.org/officeDocument/2006/math">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ℒ</m:t>
                        </m:r>
                      </m:e>
                      <m:sub>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𝜑</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oMath>
                </a14:m>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по определению равна половине величины </a:t>
                </a:r>
                <a14:m>
                  <m:oMath xmlns:m="http://schemas.openxmlformats.org/officeDocument/2006/math">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𝜃</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oMath>
                </a14:m>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e>
                        <m:sub>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𝜑</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ℒ</m:t>
                          </m:r>
                        </m:e>
                        <m:sub>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𝜑</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type m:val="lin"/>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den>
                      </m:f>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𝜃</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 </m:t>
                      </m:r>
                      <m:d>
                        <m:dPr>
                          <m:begChr m:val="["/>
                          <m:endChr m:val="]"/>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1/Гц</m:t>
                          </m:r>
                        </m:e>
                      </m:d>
                    </m:oMath>
                  </m:oMathPara>
                </a14:m>
                <a:endParaRPr lang="ru-RU"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Именно эту величину мы видим на экране измерителя фазовых шумов. Чаще всего одностороннюю спектральную плотность мощности фазовых шумов измеряют в [</a:t>
                </a:r>
                <a:r>
                  <a:rPr lang="ru-RU" sz="1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дБн</a:t>
                </a:r>
                <a:r>
                  <a:rPr lang="ru-RU"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/Гц] (децибелы относительно мощности колебания несущей частоты). </a:t>
                </a:r>
                <a14:m>
                  <m:oMath xmlns:m="http://schemas.openxmlformats.org/officeDocument/2006/math">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e>
                      <m:sub>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𝜑</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ℒ</m:t>
                        </m:r>
                      </m:e>
                      <m:sub>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𝜑</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r>
                      <a:rPr lang="ru-RU" sz="1600"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[дБн/Гц] </m:t>
                    </m:r>
                  </m:oMath>
                </a14:m>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на 3 дБ меньше чем </a:t>
                </a:r>
                <a14:m>
                  <m:oMath xmlns:m="http://schemas.openxmlformats.org/officeDocument/2006/math">
                    <m:sSub>
                      <m:sSub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𝜃</m:t>
                        </m:r>
                      </m:sub>
                    </m:sSub>
                    <m:d>
                      <m:dPr>
                        <m:ctrlP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ru-RU" sz="1600" i="1" kern="1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𝐹</m:t>
                        </m:r>
                      </m:e>
                    </m:d>
                  </m:oMath>
                </a14:m>
                <a:r>
                  <a:rPr lang="ru-RU"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Другие определения одностороннего спектра следует считать некорректными.</a:t>
                </a:r>
                <a:endParaRPr lang="ru-RU"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1268626" y="374962"/>
                <a:ext cx="9349945" cy="6311600"/>
              </a:xfrm>
              <a:prstGeom prst="rect">
                <a:avLst/>
              </a:prstGeom>
              <a:blipFill rotWithShape="0">
                <a:blip r:embed="rId2"/>
                <a:stretch>
                  <a:fillRect l="-326" t="-290" r="-391" b="-386"/>
                </a:stretch>
              </a:blipFill>
            </p:spPr>
            <p:txBody>
              <a:bodyPr/>
              <a:lstStyle/>
              <a:p>
                <a:r>
                  <a:rPr lang="ru-RU">
                    <a:noFill/>
                  </a:rPr>
                  <a:t> </a:t>
                </a:r>
              </a:p>
            </p:txBody>
          </p:sp>
        </mc:Fallback>
      </mc:AlternateContent>
      <p:pic>
        <p:nvPicPr>
          <p:cNvPr id="2" name="Рисунок 1"/>
          <p:cNvPicPr>
            <a:picLocks noChangeAspect="1"/>
          </p:cNvPicPr>
          <p:nvPr/>
        </p:nvPicPr>
        <p:blipFill>
          <a:blip r:embed="rId3"/>
          <a:stretch>
            <a:fillRect/>
          </a:stretch>
        </p:blipFill>
        <p:spPr>
          <a:xfrm>
            <a:off x="8591412" y="2096086"/>
            <a:ext cx="2027159" cy="1539858"/>
          </a:xfrm>
          <a:prstGeom prst="rect">
            <a:avLst/>
          </a:prstGeom>
        </p:spPr>
      </p:pic>
      <p:cxnSp>
        <p:nvCxnSpPr>
          <p:cNvPr id="5" name="Скругленная соединительная линия 4"/>
          <p:cNvCxnSpPr/>
          <p:nvPr/>
        </p:nvCxnSpPr>
        <p:spPr>
          <a:xfrm rot="16200000" flipV="1">
            <a:off x="9589626" y="3570790"/>
            <a:ext cx="891251" cy="32409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Скругленная соединительная линия 6"/>
          <p:cNvCxnSpPr/>
          <p:nvPr/>
        </p:nvCxnSpPr>
        <p:spPr>
          <a:xfrm rot="5400000" flipH="1" flipV="1">
            <a:off x="8698375" y="3570791"/>
            <a:ext cx="891252" cy="32409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49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646176" y="406128"/>
            <a:ext cx="10741152" cy="2211246"/>
          </a:xfrm>
          <a:prstGeom prst="rect">
            <a:avLst/>
          </a:prstGeom>
        </p:spPr>
        <p:txBody>
          <a:bodyPr wrap="square">
            <a:spAutoFit/>
          </a:bodyPr>
          <a:lstStyle/>
          <a:p>
            <a:pPr algn="just">
              <a:lnSpc>
                <a:spcPct val="107000"/>
              </a:lnSpc>
              <a:spcAft>
                <a:spcPts val="800"/>
              </a:spcAft>
            </a:pPr>
            <a:r>
              <a:rPr lang="ru-RU" sz="2000" b="1" kern="100" dirty="0">
                <a:latin typeface="Times New Roman" panose="02020603050405020304" pitchFamily="18" charset="0"/>
                <a:ea typeface="Calibri" panose="020F0502020204030204" pitchFamily="34" charset="0"/>
                <a:cs typeface="Times New Roman" panose="02020603050405020304" pitchFamily="18" charset="0"/>
              </a:rPr>
              <a:t>Аддитивным</a:t>
            </a:r>
            <a:r>
              <a:rPr lang="ru-RU" b="1" kern="100" dirty="0">
                <a:latin typeface="Times New Roman" panose="02020603050405020304" pitchFamily="18" charset="0"/>
                <a:ea typeface="Calibri" panose="020F0502020204030204" pitchFamily="34" charset="0"/>
                <a:cs typeface="Times New Roman" panose="02020603050405020304" pitchFamily="18" charset="0"/>
              </a:rPr>
              <a:t> </a:t>
            </a:r>
            <a:r>
              <a:rPr lang="ru-RU" kern="100" dirty="0">
                <a:latin typeface="Times New Roman" panose="02020603050405020304" pitchFamily="18" charset="0"/>
                <a:ea typeface="Calibri" panose="020F0502020204030204" pitchFamily="34" charset="0"/>
                <a:cs typeface="Times New Roman" panose="02020603050405020304" pitchFamily="18" charset="0"/>
              </a:rPr>
              <a:t>называют шум, обычно проявляющийся как ток, либо напряжение, статистические характеристики которого не зависят ни от напряжения, приложенного к прибору, ни от протекающего через прибор тока.</a:t>
            </a:r>
          </a:p>
          <a:p>
            <a:pPr algn="just">
              <a:lnSpc>
                <a:spcPct val="107000"/>
              </a:lnSpc>
              <a:spcAft>
                <a:spcPts val="800"/>
              </a:spcAft>
            </a:pPr>
            <a:r>
              <a:rPr lang="ru-RU" kern="100" dirty="0">
                <a:latin typeface="Times New Roman" panose="02020603050405020304" pitchFamily="18" charset="0"/>
                <a:ea typeface="Calibri" panose="020F0502020204030204" pitchFamily="34" charset="0"/>
                <a:cs typeface="Times New Roman" panose="02020603050405020304" pitchFamily="18" charset="0"/>
              </a:rPr>
              <a:t>Например, аддитивным является тепловой шум, выделяющийся на резисторе.</a:t>
            </a: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Полное напряжение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выделяющееся на резисторе, содержит две компоненты:</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a:t>
            </a:r>
            <a:r>
              <a:rPr lang="en-US"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2"/>
          <a:stretch>
            <a:fillRect/>
          </a:stretch>
        </p:blipFill>
        <p:spPr>
          <a:xfrm>
            <a:off x="1294510" y="2866516"/>
            <a:ext cx="3228721" cy="1607947"/>
          </a:xfrm>
          <a:prstGeom prst="rect">
            <a:avLst/>
          </a:prstGeom>
        </p:spPr>
      </p:pic>
      <p:sp>
        <p:nvSpPr>
          <p:cNvPr id="6" name="Прямоугольник 5"/>
          <p:cNvSpPr/>
          <p:nvPr/>
        </p:nvSpPr>
        <p:spPr>
          <a:xfrm>
            <a:off x="5305785" y="3476141"/>
            <a:ext cx="3970061" cy="388696"/>
          </a:xfrm>
          <a:prstGeom prst="rect">
            <a:avLst/>
          </a:prstGeom>
        </p:spPr>
        <p:txBody>
          <a:bodyPr wrap="non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Резистор с учетом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эдс</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теплового шума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Прямоугольник 6"/>
          <p:cNvSpPr/>
          <p:nvPr/>
        </p:nvSpPr>
        <p:spPr>
          <a:xfrm>
            <a:off x="646176" y="4474463"/>
            <a:ext cx="10741152" cy="1895647"/>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Здесь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падение напряжения на резисторе,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эдс</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теплового шума,</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генерируемого резистором.</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r>
              <a:rPr lang="ru-RU" dirty="0">
                <a:latin typeface="Times New Roman" panose="02020603050405020304" pitchFamily="18" charset="0"/>
                <a:ea typeface="Calibri" panose="020F0502020204030204" pitchFamily="34" charset="0"/>
              </a:rPr>
              <a:t>Тепловой шум моделируется на представленном рисунке эквивалентным генератором напряжения. Этот шум всегда присутствует на выводах резистора. Его статистические характеристики не зависят от величины тока </a:t>
            </a:r>
            <a:r>
              <a:rPr lang="ru-RU" i="1" dirty="0">
                <a:latin typeface="Times New Roman" panose="02020603050405020304" pitchFamily="18" charset="0"/>
                <a:ea typeface="Calibri" panose="020F0502020204030204" pitchFamily="34" charset="0"/>
              </a:rPr>
              <a:t>I</a:t>
            </a:r>
            <a:r>
              <a:rPr lang="ru-RU" baseline="-25000" dirty="0">
                <a:latin typeface="Times New Roman" panose="02020603050405020304" pitchFamily="18" charset="0"/>
                <a:ea typeface="Calibri" panose="020F0502020204030204" pitchFamily="34" charset="0"/>
              </a:rPr>
              <a:t>0</a:t>
            </a:r>
            <a:r>
              <a:rPr lang="ru-RU" dirty="0">
                <a:latin typeface="Times New Roman" panose="02020603050405020304" pitchFamily="18" charset="0"/>
                <a:ea typeface="Calibri" panose="020F0502020204030204" pitchFamily="34" charset="0"/>
              </a:rPr>
              <a:t>, протекающего через резистор (разумеется, при достаточно малом токе, не приводящем к заметному нагреву резистора).</a:t>
            </a:r>
            <a:endParaRPr lang="ru-RU" dirty="0"/>
          </a:p>
        </p:txBody>
      </p:sp>
    </p:spTree>
    <p:extLst>
      <p:ext uri="{BB962C8B-B14F-4D97-AF65-F5344CB8AC3E}">
        <p14:creationId xmlns:p14="http://schemas.microsoft.com/office/powerpoint/2010/main" val="154777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703906" y="5640025"/>
            <a:ext cx="4451166" cy="923330"/>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Односторонняя спектральная плотность </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мощности амплитудных шумов </a:t>
            </a:r>
            <a:r>
              <a:rPr lang="en-US" i="1" dirty="0">
                <a:latin typeface="Times New Roman" panose="02020603050405020304" pitchFamily="18" charset="0"/>
                <a:cs typeface="Times New Roman" panose="02020603050405020304" pitchFamily="18" charset="0"/>
              </a:rPr>
              <a:t>S</a:t>
            </a:r>
            <a:r>
              <a:rPr lang="ru-RU" baseline="-25000" dirty="0">
                <a:latin typeface="Times New Roman" panose="02020603050405020304" pitchFamily="18" charset="0"/>
                <a:cs typeface="Times New Roman" panose="02020603050405020304" pitchFamily="18" charset="0"/>
              </a:rPr>
              <a:t>А</a:t>
            </a:r>
            <a:r>
              <a:rPr lang="ru-RU" dirty="0">
                <a:latin typeface="Times New Roman" panose="02020603050405020304" pitchFamily="18" charset="0"/>
                <a:cs typeface="Times New Roman" panose="02020603050405020304" pitchFamily="18" charset="0"/>
              </a:rPr>
              <a:t> колебания с АМ 1%</a:t>
            </a:r>
            <a:endParaRPr lang="ru-RU"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9519DBC0-A94C-549A-E1EF-A21B0F624029}"/>
                  </a:ext>
                </a:extLst>
              </p:cNvPr>
              <p:cNvSpPr txBox="1"/>
              <p:nvPr/>
            </p:nvSpPr>
            <p:spPr>
              <a:xfrm>
                <a:off x="703906" y="396678"/>
                <a:ext cx="10196466" cy="1901226"/>
              </a:xfrm>
              <a:prstGeom prst="rect">
                <a:avLst/>
              </a:prstGeom>
              <a:noFill/>
            </p:spPr>
            <p:txBody>
              <a:bodyPr wrap="square">
                <a:spAutoFit/>
              </a:bodyPr>
              <a:lstStyle/>
              <a:p>
                <a:r>
                  <a:rPr lang="ru-RU" dirty="0" smtClean="0">
                    <a:solidFill>
                      <a:srgbClr val="000000"/>
                    </a:solidFill>
                    <a:latin typeface="Times New Roman" panose="02020603050405020304" pitchFamily="18" charset="0"/>
                    <a:cs typeface="Times New Roman" panose="02020603050405020304" pitchFamily="18" charset="0"/>
                  </a:rPr>
                  <a:t>Посмотрим,</a:t>
                </a:r>
                <a:r>
                  <a:rPr lang="ru-RU" sz="1800" b="0" i="0" dirty="0" smtClean="0">
                    <a:solidFill>
                      <a:srgbClr val="000000"/>
                    </a:solidFill>
                    <a:effectLst/>
                    <a:latin typeface="Times New Roman" panose="02020603050405020304" pitchFamily="18" charset="0"/>
                    <a:cs typeface="Times New Roman" panose="02020603050405020304" pitchFamily="18" charset="0"/>
                  </a:rPr>
                  <a:t> </a:t>
                </a:r>
                <a:r>
                  <a:rPr lang="ru-RU" sz="1800" b="0" i="0" dirty="0">
                    <a:solidFill>
                      <a:srgbClr val="000000"/>
                    </a:solidFill>
                    <a:effectLst/>
                    <a:latin typeface="Times New Roman" panose="02020603050405020304" pitchFamily="18" charset="0"/>
                    <a:cs typeface="Times New Roman" panose="02020603050405020304" pitchFamily="18" charset="0"/>
                  </a:rPr>
                  <a:t>как будет выглядеть спектр АМ и ЧМ колебания на экране анализатора </a:t>
                </a:r>
                <a:r>
                  <a:rPr lang="ru-RU" sz="1800" b="0" i="0" dirty="0" smtClean="0">
                    <a:solidFill>
                      <a:srgbClr val="000000"/>
                    </a:solidFill>
                    <a:effectLst/>
                    <a:latin typeface="Times New Roman" panose="02020603050405020304" pitchFamily="18" charset="0"/>
                    <a:cs typeface="Times New Roman" panose="02020603050405020304" pitchFamily="18" charset="0"/>
                  </a:rPr>
                  <a:t>сигналов. </a:t>
                </a:r>
                <a:r>
                  <a:rPr lang="ru-RU" sz="1800" b="0" i="0" dirty="0">
                    <a:solidFill>
                      <a:srgbClr val="000000"/>
                    </a:solidFill>
                    <a:effectLst/>
                    <a:latin typeface="Times New Roman" panose="02020603050405020304" pitchFamily="18" charset="0"/>
                    <a:cs typeface="Times New Roman" panose="02020603050405020304" pitchFamily="18" charset="0"/>
                  </a:rPr>
                  <a:t>Мы увидим односторонний спектр</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Мощность составляющих как в случае АМ, так и в случае ЧМ составит минус 46 дБ относительно несущей (-46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дБн</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Итак, анализатор сигналов показывает мощность регулярных составляющих в одной боковой полосе, и эта мощность ровно в 4 раза (или на 6 дБ) ниже мощности модулирующего колебания (оно содержит составляющие с амплитудой</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box>
                      <m:boxPr>
                        <m:ctrlPr>
                          <a:rPr lang="en-US" i="1" kern="100">
                            <a:solidFill>
                              <a:srgbClr val="000000"/>
                            </a:solidFill>
                            <a:latin typeface="Cambria Math" panose="02040503050406030204" pitchFamily="18" charset="0"/>
                            <a:cs typeface="Times New Roman" panose="02020603050405020304" pitchFamily="18" charset="0"/>
                          </a:rPr>
                        </m:ctrlPr>
                      </m:boxPr>
                      <m:e>
                        <m:argPr>
                          <m:argSz m:val="-1"/>
                        </m:argPr>
                        <m:f>
                          <m:fPr>
                            <m:ctrlPr>
                              <a:rPr lang="en-US" i="1" kern="100">
                                <a:solidFill>
                                  <a:srgbClr val="000000"/>
                                </a:solidFill>
                                <a:latin typeface="Cambria Math" panose="02040503050406030204" pitchFamily="18" charset="0"/>
                                <a:cs typeface="Times New Roman" panose="02020603050405020304" pitchFamily="18" charset="0"/>
                              </a:rPr>
                            </m:ctrlPr>
                          </m:fPr>
                          <m:num>
                            <m:r>
                              <a:rPr lang="en-US" i="1" kern="100">
                                <a:solidFill>
                                  <a:srgbClr val="000000"/>
                                </a:solidFill>
                                <a:latin typeface="Cambria Math" panose="02040503050406030204" pitchFamily="18" charset="0"/>
                                <a:cs typeface="Times New Roman" panose="02020603050405020304" pitchFamily="18" charset="0"/>
                              </a:rPr>
                              <m:t>𝑀</m:t>
                            </m:r>
                            <m:sSub>
                              <m:sSubPr>
                                <m:ctrlPr>
                                  <a:rPr lang="en-US" i="1" kern="100">
                                    <a:solidFill>
                                      <a:srgbClr val="000000"/>
                                    </a:solidFill>
                                    <a:latin typeface="Cambria Math" panose="02040503050406030204" pitchFamily="18" charset="0"/>
                                    <a:cs typeface="Times New Roman" panose="02020603050405020304" pitchFamily="18" charset="0"/>
                                  </a:rPr>
                                </m:ctrlPr>
                              </m:sSubPr>
                              <m:e>
                                <m:r>
                                  <a:rPr lang="en-US" i="1" kern="100">
                                    <a:solidFill>
                                      <a:srgbClr val="000000"/>
                                    </a:solidFill>
                                    <a:latin typeface="Cambria Math" panose="02040503050406030204" pitchFamily="18" charset="0"/>
                                    <a:cs typeface="Times New Roman" panose="02020603050405020304" pitchFamily="18" charset="0"/>
                                  </a:rPr>
                                  <m:t>𝑈</m:t>
                                </m:r>
                              </m:e>
                              <m:sub>
                                <m:r>
                                  <a:rPr lang="en-US" i="1" kern="100">
                                    <a:solidFill>
                                      <a:srgbClr val="000000"/>
                                    </a:solidFill>
                                    <a:latin typeface="Cambria Math" panose="02040503050406030204" pitchFamily="18" charset="0"/>
                                    <a:cs typeface="Times New Roman" panose="02020603050405020304" pitchFamily="18" charset="0"/>
                                  </a:rPr>
                                  <m:t>𝑚</m:t>
                                </m:r>
                              </m:sub>
                            </m:sSub>
                          </m:num>
                          <m:den>
                            <m:r>
                              <a:rPr lang="en-US" i="1" kern="100">
                                <a:solidFill>
                                  <a:srgbClr val="000000"/>
                                </a:solidFill>
                                <a:latin typeface="Cambria Math" panose="02040503050406030204" pitchFamily="18" charset="0"/>
                                <a:cs typeface="Times New Roman" panose="02020603050405020304" pitchFamily="18" charset="0"/>
                              </a:rPr>
                              <m:t>2</m:t>
                            </m:r>
                          </m:den>
                        </m:f>
                      </m:e>
                    </m:box>
                  </m:oMath>
                </a14:m>
                <a:r>
                  <a:rPr lang="ru-RU" dirty="0">
                    <a:latin typeface="Times New Roman" panose="02020603050405020304" pitchFamily="18" charset="0"/>
                    <a:cs typeface="Times New Roman" panose="02020603050405020304" pitchFamily="18" charset="0"/>
                  </a:rPr>
                  <a:t>, для АМ и </a:t>
                </a:r>
                <a14:m>
                  <m:oMath xmlns:m="http://schemas.openxmlformats.org/officeDocument/2006/math">
                    <m:f>
                      <m:fPr>
                        <m:ctrlPr>
                          <a:rPr lang="en-US" i="1" kern="100">
                            <a:solidFill>
                              <a:srgbClr val="000000"/>
                            </a:solidFill>
                            <a:latin typeface="Cambria Math" panose="02040503050406030204" pitchFamily="18" charset="0"/>
                            <a:cs typeface="Times New Roman" panose="02020603050405020304" pitchFamily="18" charset="0"/>
                          </a:rPr>
                        </m:ctrlPr>
                      </m:fPr>
                      <m:num>
                        <m:r>
                          <a:rPr lang="en-US" b="0" i="1" kern="100" smtClean="0">
                            <a:solidFill>
                              <a:srgbClr val="000000"/>
                            </a:solidFill>
                            <a:latin typeface="Cambria Math" panose="02040503050406030204" pitchFamily="18" charset="0"/>
                            <a:cs typeface="Times New Roman" panose="02020603050405020304" pitchFamily="18" charset="0"/>
                          </a:rPr>
                          <m:t>𝑚</m:t>
                        </m:r>
                        <m:sSub>
                          <m:sSubPr>
                            <m:ctrlPr>
                              <a:rPr lang="en-US" i="1" kern="100">
                                <a:solidFill>
                                  <a:srgbClr val="000000"/>
                                </a:solidFill>
                                <a:latin typeface="Cambria Math" panose="02040503050406030204" pitchFamily="18" charset="0"/>
                                <a:cs typeface="Times New Roman" panose="02020603050405020304" pitchFamily="18" charset="0"/>
                              </a:rPr>
                            </m:ctrlPr>
                          </m:sSubPr>
                          <m:e>
                            <m:r>
                              <a:rPr lang="en-US" i="1" kern="100">
                                <a:solidFill>
                                  <a:srgbClr val="000000"/>
                                </a:solidFill>
                                <a:latin typeface="Cambria Math" panose="02040503050406030204" pitchFamily="18" charset="0"/>
                                <a:cs typeface="Times New Roman" panose="02020603050405020304" pitchFamily="18" charset="0"/>
                              </a:rPr>
                              <m:t>𝑈</m:t>
                            </m:r>
                          </m:e>
                          <m:sub>
                            <m:r>
                              <a:rPr lang="en-US" i="1" kern="100">
                                <a:solidFill>
                                  <a:srgbClr val="000000"/>
                                </a:solidFill>
                                <a:latin typeface="Cambria Math" panose="02040503050406030204" pitchFamily="18" charset="0"/>
                                <a:cs typeface="Times New Roman" panose="02020603050405020304" pitchFamily="18" charset="0"/>
                              </a:rPr>
                              <m:t>𝑚</m:t>
                            </m:r>
                          </m:sub>
                        </m:sSub>
                      </m:num>
                      <m:den>
                        <m:r>
                          <a:rPr lang="en-US" i="1" kern="100">
                            <a:solidFill>
                              <a:srgbClr val="000000"/>
                            </a:solidFill>
                            <a:latin typeface="Cambria Math" panose="02040503050406030204" pitchFamily="18" charset="0"/>
                            <a:cs typeface="Times New Roman" panose="02020603050405020304" pitchFamily="18" charset="0"/>
                          </a:rPr>
                          <m:t>2</m:t>
                        </m:r>
                      </m:den>
                    </m:f>
                  </m:oMath>
                </a14:m>
                <a:r>
                  <a:rPr lang="ru-RU" dirty="0">
                    <a:latin typeface="Times New Roman" panose="02020603050405020304" pitchFamily="18" charset="0"/>
                    <a:cs typeface="Times New Roman" panose="02020603050405020304" pitchFamily="18" charset="0"/>
                  </a:rPr>
                  <a:t> для ЧМ).</a:t>
                </a:r>
              </a:p>
            </p:txBody>
          </p:sp>
        </mc:Choice>
        <mc:Fallback xmlns="">
          <p:sp>
            <p:nvSpPr>
              <p:cNvPr id="2" name="TextBox 1">
                <a:extLst>
                  <a:ext uri="{FF2B5EF4-FFF2-40B4-BE49-F238E27FC236}">
                    <a16:creationId xmlns="" xmlns:a16="http://schemas.microsoft.com/office/drawing/2014/main" xmlns:a14="http://schemas.microsoft.com/office/drawing/2010/main" id="{9519DBC0-A94C-549A-E1EF-A21B0F624029}"/>
                  </a:ext>
                </a:extLst>
              </p:cNvPr>
              <p:cNvSpPr txBox="1">
                <a:spLocks noRot="1" noChangeAspect="1" noMove="1" noResize="1" noEditPoints="1" noAdjustHandles="1" noChangeArrowheads="1" noChangeShapeType="1" noTextEdit="1"/>
              </p:cNvSpPr>
              <p:nvPr/>
            </p:nvSpPr>
            <p:spPr>
              <a:xfrm>
                <a:off x="703906" y="396678"/>
                <a:ext cx="10196466" cy="1901226"/>
              </a:xfrm>
              <a:prstGeom prst="rect">
                <a:avLst/>
              </a:prstGeom>
              <a:blipFill rotWithShape="0">
                <a:blip r:embed="rId2"/>
                <a:stretch>
                  <a:fillRect l="-478" t="-1603" r="-1016" b="-962"/>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xmlns="" id="{70CDA776-50A8-13EF-D41F-00A266FD6A46}"/>
              </a:ext>
            </a:extLst>
          </p:cNvPr>
          <p:cNvPicPr>
            <a:picLocks noChangeAspect="1"/>
          </p:cNvPicPr>
          <p:nvPr/>
        </p:nvPicPr>
        <p:blipFill>
          <a:blip r:embed="rId3"/>
          <a:stretch>
            <a:fillRect/>
          </a:stretch>
        </p:blipFill>
        <p:spPr>
          <a:xfrm>
            <a:off x="703906" y="2324780"/>
            <a:ext cx="4451166" cy="3315245"/>
          </a:xfrm>
          <a:prstGeom prst="rect">
            <a:avLst/>
          </a:prstGeom>
        </p:spPr>
      </p:pic>
      <p:pic>
        <p:nvPicPr>
          <p:cNvPr id="7" name="Рисунок 6">
            <a:extLst>
              <a:ext uri="{FF2B5EF4-FFF2-40B4-BE49-F238E27FC236}">
                <a16:creationId xmlns:a16="http://schemas.microsoft.com/office/drawing/2014/main" xmlns="" id="{47C9A2ED-5E86-86FB-510C-69715AE8D2F0}"/>
              </a:ext>
            </a:extLst>
          </p:cNvPr>
          <p:cNvPicPr>
            <a:picLocks noChangeAspect="1"/>
          </p:cNvPicPr>
          <p:nvPr/>
        </p:nvPicPr>
        <p:blipFill>
          <a:blip r:embed="rId4"/>
          <a:stretch>
            <a:fillRect/>
          </a:stretch>
        </p:blipFill>
        <p:spPr>
          <a:xfrm>
            <a:off x="6413120" y="2297904"/>
            <a:ext cx="4487251" cy="3342121"/>
          </a:xfrm>
          <a:prstGeom prst="rect">
            <a:avLst/>
          </a:prstGeom>
        </p:spPr>
      </p:pic>
      <p:sp>
        <p:nvSpPr>
          <p:cNvPr id="10" name="Прямоугольник 9">
            <a:extLst>
              <a:ext uri="{FF2B5EF4-FFF2-40B4-BE49-F238E27FC236}">
                <a16:creationId xmlns:a16="http://schemas.microsoft.com/office/drawing/2014/main" xmlns="" id="{BD3B658B-9792-16A4-B129-B021923984CF}"/>
              </a:ext>
            </a:extLst>
          </p:cNvPr>
          <p:cNvSpPr/>
          <p:nvPr/>
        </p:nvSpPr>
        <p:spPr>
          <a:xfrm>
            <a:off x="6413120" y="5640025"/>
            <a:ext cx="4487251" cy="923330"/>
          </a:xfrm>
          <a:prstGeom prst="rect">
            <a:avLst/>
          </a:prstGeom>
        </p:spPr>
        <p:txBody>
          <a:bodyPr wrap="square">
            <a:spAutoFit/>
          </a:bodyPr>
          <a:lstStyle/>
          <a:p>
            <a:r>
              <a:rPr lang="ru-RU">
                <a:latin typeface="Times New Roman" panose="02020603050405020304" pitchFamily="18" charset="0"/>
                <a:cs typeface="Times New Roman" panose="02020603050405020304" pitchFamily="18" charset="0"/>
              </a:rPr>
              <a:t>Односторонняя спектральная плотность мощности фазовых шумов колебания с </a:t>
            </a:r>
            <a:r>
              <a:rPr lang="ru-RU" dirty="0">
                <a:latin typeface="Times New Roman" panose="02020603050405020304" pitchFamily="18" charset="0"/>
                <a:cs typeface="Times New Roman" panose="02020603050405020304" pitchFamily="18" charset="0"/>
              </a:rPr>
              <a:t>ЧМ </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частота </a:t>
            </a:r>
            <a:r>
              <a:rPr lang="ru-RU">
                <a:latin typeface="Times New Roman" panose="02020603050405020304" pitchFamily="18" charset="0"/>
                <a:cs typeface="Times New Roman" panose="02020603050405020304" pitchFamily="18" charset="0"/>
              </a:rPr>
              <a:t>100 кГц девиация 1000 </a:t>
            </a:r>
            <a:r>
              <a:rPr lang="ru-RU" dirty="0">
                <a:latin typeface="Times New Roman" panose="02020603050405020304" pitchFamily="18" charset="0"/>
                <a:cs typeface="Times New Roman" panose="02020603050405020304" pitchFamily="18" charset="0"/>
              </a:rPr>
              <a:t>Гц</a:t>
            </a:r>
            <a:endParaRPr lang="ru-RU"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3837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9519DBC0-A94C-549A-E1EF-A21B0F624029}"/>
                  </a:ext>
                </a:extLst>
              </p:cNvPr>
              <p:cNvSpPr txBox="1"/>
              <p:nvPr/>
            </p:nvSpPr>
            <p:spPr>
              <a:xfrm>
                <a:off x="703906" y="396678"/>
                <a:ext cx="10488350" cy="1038169"/>
              </a:xfrm>
              <a:prstGeom prst="rect">
                <a:avLst/>
              </a:prstGeom>
              <a:noFill/>
            </p:spPr>
            <p:txBody>
              <a:bodyPr wrap="square">
                <a:spAutoFit/>
              </a:bodyPr>
              <a:lstStyle/>
              <a:p>
                <a:r>
                  <a:rPr lang="ru-RU" sz="1800" b="0" i="0" dirty="0" smtClean="0">
                    <a:solidFill>
                      <a:srgbClr val="000000"/>
                    </a:solidFill>
                    <a:effectLst/>
                    <a:latin typeface="Times New Roman" panose="02020603050405020304" pitchFamily="18" charset="0"/>
                    <a:cs typeface="Times New Roman" panose="02020603050405020304" pitchFamily="18" charset="0"/>
                  </a:rPr>
                  <a:t>Теперь рассмотрим ОМ. Ее можно представить как сумму двух колебаний</a:t>
                </a:r>
                <a:r>
                  <a:rPr lang="en-US" sz="1800" b="0" i="0" dirty="0" smtClean="0">
                    <a:solidFill>
                      <a:srgbClr val="000000"/>
                    </a:solidFill>
                    <a:effectLst/>
                    <a:latin typeface="Times New Roman" panose="02020603050405020304" pitchFamily="18" charset="0"/>
                    <a:cs typeface="Times New Roman" panose="02020603050405020304" pitchFamily="18" charset="0"/>
                  </a:rPr>
                  <a:t>: AM </a:t>
                </a:r>
                <a:r>
                  <a:rPr lang="ru-RU" sz="1800" b="0" i="0" dirty="0" smtClean="0">
                    <a:solidFill>
                      <a:srgbClr val="000000"/>
                    </a:solidFill>
                    <a:effectLst/>
                    <a:latin typeface="Times New Roman" panose="02020603050405020304" pitchFamily="18" charset="0"/>
                    <a:cs typeface="Times New Roman" panose="02020603050405020304" pitchFamily="18" charset="0"/>
                  </a:rPr>
                  <a:t>и ЧМ</a:t>
                </a:r>
                <a:r>
                  <a:rPr lang="en-US" dirty="0" smtClean="0">
                    <a:solidFill>
                      <a:srgbClr val="000000"/>
                    </a:solidFill>
                    <a:latin typeface="Times New Roman" panose="02020603050405020304" pitchFamily="18" charset="0"/>
                    <a:cs typeface="Times New Roman" panose="02020603050405020304" pitchFamily="18" charset="0"/>
                  </a:rPr>
                  <a:t>, </a:t>
                </a:r>
                <a:r>
                  <a:rPr lang="ru-RU" kern="1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составляющие которых имеют амплитуды</a:t>
                </a:r>
                <a:r>
                  <a:rPr lang="en-US" kern="1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box>
                      <m:boxPr>
                        <m:ctrlPr>
                          <a:rPr lang="en-US" i="1" kern="100">
                            <a:solidFill>
                              <a:srgbClr val="000000"/>
                            </a:solidFill>
                            <a:latin typeface="Cambria Math" panose="02040503050406030204" pitchFamily="18" charset="0"/>
                            <a:cs typeface="Times New Roman" panose="02020603050405020304" pitchFamily="18" charset="0"/>
                          </a:rPr>
                        </m:ctrlPr>
                      </m:boxPr>
                      <m:e>
                        <m:argPr>
                          <m:argSz m:val="-1"/>
                        </m:argPr>
                        <m:f>
                          <m:fPr>
                            <m:ctrlPr>
                              <a:rPr lang="en-US" i="1" kern="100">
                                <a:solidFill>
                                  <a:srgbClr val="000000"/>
                                </a:solidFill>
                                <a:latin typeface="Cambria Math" panose="02040503050406030204" pitchFamily="18" charset="0"/>
                                <a:cs typeface="Times New Roman" panose="02020603050405020304" pitchFamily="18" charset="0"/>
                              </a:rPr>
                            </m:ctrlPr>
                          </m:fPr>
                          <m:num>
                            <m:r>
                              <a:rPr lang="en-US" i="1" kern="100">
                                <a:solidFill>
                                  <a:srgbClr val="000000"/>
                                </a:solidFill>
                                <a:latin typeface="Cambria Math" panose="02040503050406030204" pitchFamily="18" charset="0"/>
                                <a:cs typeface="Times New Roman" panose="02020603050405020304" pitchFamily="18" charset="0"/>
                              </a:rPr>
                              <m:t>𝑀</m:t>
                            </m:r>
                            <m:sSub>
                              <m:sSubPr>
                                <m:ctrlPr>
                                  <a:rPr lang="en-US" i="1" kern="100">
                                    <a:solidFill>
                                      <a:srgbClr val="000000"/>
                                    </a:solidFill>
                                    <a:latin typeface="Cambria Math" panose="02040503050406030204" pitchFamily="18" charset="0"/>
                                    <a:cs typeface="Times New Roman" panose="02020603050405020304" pitchFamily="18" charset="0"/>
                                  </a:rPr>
                                </m:ctrlPr>
                              </m:sSubPr>
                              <m:e>
                                <m:r>
                                  <a:rPr lang="en-US" i="1" kern="100">
                                    <a:solidFill>
                                      <a:srgbClr val="000000"/>
                                    </a:solidFill>
                                    <a:latin typeface="Cambria Math" panose="02040503050406030204" pitchFamily="18" charset="0"/>
                                    <a:cs typeface="Times New Roman" panose="02020603050405020304" pitchFamily="18" charset="0"/>
                                  </a:rPr>
                                  <m:t>𝑈</m:t>
                                </m:r>
                              </m:e>
                              <m:sub>
                                <m:r>
                                  <a:rPr lang="en-US" i="1" kern="100">
                                    <a:solidFill>
                                      <a:srgbClr val="000000"/>
                                    </a:solidFill>
                                    <a:latin typeface="Cambria Math" panose="02040503050406030204" pitchFamily="18" charset="0"/>
                                    <a:cs typeface="Times New Roman" panose="02020603050405020304" pitchFamily="18" charset="0"/>
                                  </a:rPr>
                                  <m:t>𝑚</m:t>
                                </m:r>
                              </m:sub>
                            </m:sSub>
                          </m:num>
                          <m:den>
                            <m:r>
                              <a:rPr lang="en-US" i="1" kern="100">
                                <a:solidFill>
                                  <a:srgbClr val="000000"/>
                                </a:solidFill>
                                <a:latin typeface="Cambria Math" panose="02040503050406030204" pitchFamily="18" charset="0"/>
                                <a:cs typeface="Times New Roman" panose="02020603050405020304" pitchFamily="18" charset="0"/>
                              </a:rPr>
                              <m:t>2</m:t>
                            </m:r>
                          </m:den>
                        </m:f>
                      </m:e>
                    </m:box>
                  </m:oMath>
                </a14:m>
                <a:r>
                  <a:rPr lang="ru-RU" dirty="0">
                    <a:latin typeface="Times New Roman" panose="02020603050405020304" pitchFamily="18" charset="0"/>
                    <a:cs typeface="Times New Roman" panose="02020603050405020304" pitchFamily="18" charset="0"/>
                  </a:rPr>
                  <a:t>, для АМ и </a:t>
                </a:r>
                <a14:m>
                  <m:oMath xmlns:m="http://schemas.openxmlformats.org/officeDocument/2006/math">
                    <m:f>
                      <m:fPr>
                        <m:ctrlPr>
                          <a:rPr lang="en-US" i="1" kern="100">
                            <a:solidFill>
                              <a:srgbClr val="000000"/>
                            </a:solidFill>
                            <a:latin typeface="Cambria Math" panose="02040503050406030204" pitchFamily="18" charset="0"/>
                            <a:cs typeface="Times New Roman" panose="02020603050405020304" pitchFamily="18" charset="0"/>
                          </a:rPr>
                        </m:ctrlPr>
                      </m:fPr>
                      <m:num>
                        <m:r>
                          <a:rPr lang="en-US" b="0" i="1" kern="100" smtClean="0">
                            <a:solidFill>
                              <a:srgbClr val="000000"/>
                            </a:solidFill>
                            <a:latin typeface="Cambria Math" panose="02040503050406030204" pitchFamily="18" charset="0"/>
                            <a:cs typeface="Times New Roman" panose="02020603050405020304" pitchFamily="18" charset="0"/>
                          </a:rPr>
                          <m:t>𝑚</m:t>
                        </m:r>
                        <m:sSub>
                          <m:sSubPr>
                            <m:ctrlPr>
                              <a:rPr lang="en-US" i="1" kern="100">
                                <a:solidFill>
                                  <a:srgbClr val="000000"/>
                                </a:solidFill>
                                <a:latin typeface="Cambria Math" panose="02040503050406030204" pitchFamily="18" charset="0"/>
                                <a:cs typeface="Times New Roman" panose="02020603050405020304" pitchFamily="18" charset="0"/>
                              </a:rPr>
                            </m:ctrlPr>
                          </m:sSubPr>
                          <m:e>
                            <m:r>
                              <a:rPr lang="en-US" i="1" kern="100">
                                <a:solidFill>
                                  <a:srgbClr val="000000"/>
                                </a:solidFill>
                                <a:latin typeface="Cambria Math" panose="02040503050406030204" pitchFamily="18" charset="0"/>
                                <a:cs typeface="Times New Roman" panose="02020603050405020304" pitchFamily="18" charset="0"/>
                              </a:rPr>
                              <m:t>𝑈</m:t>
                            </m:r>
                          </m:e>
                          <m:sub>
                            <m:r>
                              <a:rPr lang="en-US" i="1" kern="100">
                                <a:solidFill>
                                  <a:srgbClr val="000000"/>
                                </a:solidFill>
                                <a:latin typeface="Cambria Math" panose="02040503050406030204" pitchFamily="18" charset="0"/>
                                <a:cs typeface="Times New Roman" panose="02020603050405020304" pitchFamily="18" charset="0"/>
                              </a:rPr>
                              <m:t>𝑚</m:t>
                            </m:r>
                          </m:sub>
                        </m:sSub>
                      </m:num>
                      <m:den>
                        <m:r>
                          <a:rPr lang="en-US" i="1" kern="100">
                            <a:solidFill>
                              <a:srgbClr val="000000"/>
                            </a:solidFill>
                            <a:latin typeface="Cambria Math" panose="02040503050406030204" pitchFamily="18" charset="0"/>
                            <a:cs typeface="Times New Roman" panose="02020603050405020304" pitchFamily="18" charset="0"/>
                          </a:rPr>
                          <m:t>2</m:t>
                        </m:r>
                      </m:den>
                    </m:f>
                  </m:oMath>
                </a14:m>
                <a:r>
                  <a:rPr lang="ru-RU" dirty="0">
                    <a:latin typeface="Times New Roman" panose="02020603050405020304" pitchFamily="18" charset="0"/>
                    <a:cs typeface="Times New Roman" panose="02020603050405020304" pitchFamily="18" charset="0"/>
                  </a:rPr>
                  <a:t> для </a:t>
                </a:r>
                <a:r>
                  <a:rPr lang="ru-RU" dirty="0" smtClean="0">
                    <a:latin typeface="Times New Roman" panose="02020603050405020304" pitchFamily="18" charset="0"/>
                    <a:cs typeface="Times New Roman" panose="02020603050405020304" pitchFamily="18" charset="0"/>
                  </a:rPr>
                  <a:t>ЧМ. Если </a:t>
                </a:r>
                <a:r>
                  <a:rPr lang="en-US" i="1" dirty="0" smtClean="0">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m</a:t>
                </a:r>
                <a:r>
                  <a:rPr lang="ru-RU" dirty="0" smtClean="0">
                    <a:latin typeface="Times New Roman" panose="02020603050405020304" pitchFamily="18" charset="0"/>
                    <a:cs typeface="Times New Roman" panose="02020603050405020304" pitchFamily="18" charset="0"/>
                  </a:rPr>
                  <a:t>, имеем одну боковую составляющую с амплитудой</a:t>
                </a:r>
                <a:r>
                  <a:rPr lang="en-US" dirty="0" smtClean="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m</a:t>
                </a:r>
                <a:r>
                  <a:rPr lang="ru-RU" dirty="0" smtClean="0">
                    <a:latin typeface="Times New Roman" panose="02020603050405020304" pitchFamily="18" charset="0"/>
                    <a:cs typeface="Times New Roman" panose="02020603050405020304" pitchFamily="18" charset="0"/>
                  </a:rPr>
                  <a:t> на </a:t>
                </a:r>
                <a:r>
                  <a:rPr lang="ru-RU" dirty="0">
                    <a:latin typeface="Times New Roman" panose="02020603050405020304" pitchFamily="18" charset="0"/>
                    <a:cs typeface="Times New Roman" panose="02020603050405020304" pitchFamily="18" charset="0"/>
                  </a:rPr>
                  <a:t>частоте ω </a:t>
                </a:r>
                <a:r>
                  <a:rPr lang="ru-RU" dirty="0" smtClean="0">
                    <a:latin typeface="Times New Roman" panose="02020603050405020304" pitchFamily="18" charset="0"/>
                    <a:cs typeface="Times New Roman" panose="02020603050405020304" pitchFamily="18" charset="0"/>
                  </a:rPr>
                  <a:t>= ω</a:t>
                </a:r>
                <a:r>
                  <a:rPr lang="ru-RU" baseline="-25000" dirty="0" smtClean="0">
                    <a:latin typeface="Times New Roman" panose="02020603050405020304" pitchFamily="18" charset="0"/>
                    <a:cs typeface="Times New Roman" panose="02020603050405020304" pitchFamily="18" charset="0"/>
                  </a:rPr>
                  <a:t>0</a:t>
                </a:r>
                <a:r>
                  <a:rPr lang="ru-RU" dirty="0" smtClean="0">
                    <a:latin typeface="Times New Roman" panose="02020603050405020304" pitchFamily="18" charset="0"/>
                    <a:cs typeface="Times New Roman" panose="02020603050405020304" pitchFamily="18" charset="0"/>
                  </a:rPr>
                  <a:t> + </a:t>
                </a:r>
                <a:r>
                  <a:rPr lang="el-GR" dirty="0" smtClean="0">
                    <a:latin typeface="Times New Roman" panose="02020603050405020304" pitchFamily="18" charset="0"/>
                    <a:cs typeface="Times New Roman" panose="02020603050405020304" pitchFamily="18" charset="0"/>
                  </a:rPr>
                  <a:t>Ω</a:t>
                </a:r>
                <a:r>
                  <a:rPr lang="ru-RU" dirty="0" smtClean="0">
                    <a:latin typeface="Times New Roman" panose="02020603050405020304" pitchFamily="18" charset="0"/>
                    <a:cs typeface="Times New Roman" panose="02020603050405020304" pitchFamily="18" charset="0"/>
                  </a:rPr>
                  <a:t> при </a:t>
                </a:r>
                <a:r>
                  <a:rPr lang="el-GR" dirty="0" smtClean="0">
                    <a:latin typeface="Times New Roman" panose="02020603050405020304" pitchFamily="18" charset="0"/>
                    <a:cs typeface="Times New Roman" panose="02020603050405020304" pitchFamily="18" charset="0"/>
                  </a:rPr>
                  <a:t>φ</a:t>
                </a:r>
                <a:r>
                  <a:rPr lang="ru-RU" baseline="-25000" dirty="0" smtClean="0">
                    <a:latin typeface="Times New Roman" panose="02020603050405020304" pitchFamily="18" charset="0"/>
                    <a:cs typeface="Times New Roman" panose="02020603050405020304" pitchFamily="18" charset="0"/>
                  </a:rPr>
                  <a:t>0</a:t>
                </a:r>
                <a:r>
                  <a:rPr lang="ru-RU" dirty="0" smtClean="0">
                    <a:latin typeface="Times New Roman" panose="02020603050405020304" pitchFamily="18" charset="0"/>
                    <a:cs typeface="Times New Roman" panose="02020603050405020304" pitchFamily="18" charset="0"/>
                  </a:rPr>
                  <a:t>=</a:t>
                </a:r>
                <a:r>
                  <a:rPr lang="el-GR" dirty="0" smtClean="0">
                    <a:latin typeface="Times New Roman" panose="02020603050405020304" pitchFamily="18" charset="0"/>
                    <a:cs typeface="Times New Roman" panose="02020603050405020304" pitchFamily="18" charset="0"/>
                  </a:rPr>
                  <a:t>Φ</a:t>
                </a:r>
                <a:r>
                  <a:rPr lang="ru-RU" baseline="-25000" dirty="0" smtClean="0">
                    <a:latin typeface="Times New Roman" panose="02020603050405020304" pitchFamily="18" charset="0"/>
                    <a:cs typeface="Times New Roman" panose="02020603050405020304" pitchFamily="18" charset="0"/>
                  </a:rPr>
                  <a:t>0</a:t>
                </a:r>
                <a:r>
                  <a:rPr lang="ru-RU" dirty="0" smtClean="0">
                    <a:latin typeface="Times New Roman" panose="02020603050405020304" pitchFamily="18" charset="0"/>
                    <a:cs typeface="Times New Roman" panose="02020603050405020304" pitchFamily="18" charset="0"/>
                  </a:rPr>
                  <a:t>=0 или на частоте </a:t>
                </a:r>
                <a:r>
                  <a:rPr lang="ru-RU" dirty="0">
                    <a:latin typeface="Times New Roman" panose="02020603050405020304" pitchFamily="18" charset="0"/>
                    <a:cs typeface="Times New Roman" panose="02020603050405020304" pitchFamily="18" charset="0"/>
                  </a:rPr>
                  <a:t>ω = ω</a:t>
                </a:r>
                <a:r>
                  <a:rPr lang="ru-RU" baseline="-25000" dirty="0">
                    <a:latin typeface="Times New Roman" panose="02020603050405020304" pitchFamily="18" charset="0"/>
                    <a:cs typeface="Times New Roman" panose="02020603050405020304" pitchFamily="18" charset="0"/>
                  </a:rPr>
                  <a:t>0</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Ω</a:t>
                </a:r>
                <a:r>
                  <a:rPr lang="ru-RU" dirty="0">
                    <a:latin typeface="Times New Roman" panose="02020603050405020304" pitchFamily="18" charset="0"/>
                    <a:cs typeface="Times New Roman" panose="02020603050405020304" pitchFamily="18" charset="0"/>
                  </a:rPr>
                  <a:t> при </a:t>
                </a:r>
                <a:r>
                  <a:rPr lang="el-GR" dirty="0">
                    <a:latin typeface="Times New Roman" panose="02020603050405020304" pitchFamily="18" charset="0"/>
                    <a:cs typeface="Times New Roman" panose="02020603050405020304" pitchFamily="18" charset="0"/>
                  </a:rPr>
                  <a:t>φ</a:t>
                </a:r>
                <a:r>
                  <a:rPr lang="ru-RU" baseline="-25000" dirty="0" smtClean="0">
                    <a:latin typeface="Times New Roman" panose="02020603050405020304" pitchFamily="18" charset="0"/>
                    <a:cs typeface="Times New Roman" panose="02020603050405020304" pitchFamily="18" charset="0"/>
                  </a:rPr>
                  <a:t>0</a:t>
                </a:r>
                <a:r>
                  <a:rPr lang="ru-RU" dirty="0" smtClean="0">
                    <a:latin typeface="Times New Roman" panose="02020603050405020304" pitchFamily="18" charset="0"/>
                    <a:cs typeface="Times New Roman" panose="02020603050405020304" pitchFamily="18" charset="0"/>
                  </a:rPr>
                  <a:t>=</a:t>
                </a:r>
                <a:r>
                  <a:rPr lang="el-GR" dirty="0" smtClean="0">
                    <a:latin typeface="Times New Roman" panose="02020603050405020304" pitchFamily="18" charset="0"/>
                    <a:cs typeface="Times New Roman" panose="02020603050405020304" pitchFamily="18" charset="0"/>
                  </a:rPr>
                  <a:t>π</a:t>
                </a:r>
                <a:r>
                  <a:rPr lang="ru-RU" dirty="0" smtClean="0">
                    <a:latin typeface="Times New Roman" panose="02020603050405020304" pitchFamily="18" charset="0"/>
                    <a:cs typeface="Times New Roman" panose="02020603050405020304" pitchFamily="18" charset="0"/>
                  </a:rPr>
                  <a:t>/2 и </a:t>
                </a:r>
                <a:r>
                  <a:rPr lang="el-GR" dirty="0" smtClean="0">
                    <a:latin typeface="Times New Roman" panose="02020603050405020304" pitchFamily="18" charset="0"/>
                    <a:cs typeface="Times New Roman" panose="02020603050405020304" pitchFamily="18" charset="0"/>
                  </a:rPr>
                  <a:t>Φ</a:t>
                </a:r>
                <a:r>
                  <a:rPr lang="ru-RU" baseline="-25000" dirty="0" smtClean="0">
                    <a:latin typeface="Times New Roman" panose="02020603050405020304" pitchFamily="18" charset="0"/>
                    <a:cs typeface="Times New Roman" panose="02020603050405020304" pitchFamily="18" charset="0"/>
                  </a:rPr>
                  <a:t>0</a:t>
                </a:r>
                <a:r>
                  <a:rPr lang="ru-RU" dirty="0" smtClean="0">
                    <a:latin typeface="Times New Roman" panose="02020603050405020304" pitchFamily="18" charset="0"/>
                    <a:cs typeface="Times New Roman" panose="02020603050405020304" pitchFamily="18" charset="0"/>
                  </a:rPr>
                  <a:t>=0</a:t>
                </a:r>
                <a:r>
                  <a:rPr lang="en-US"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xmlns:a14="http://schemas.microsoft.com/office/drawing/2010/main" xmlns="" id="{9519DBC0-A94C-549A-E1EF-A21B0F624029}"/>
                  </a:ext>
                </a:extLst>
              </p:cNvPr>
              <p:cNvSpPr txBox="1">
                <a:spLocks noRot="1" noChangeAspect="1" noMove="1" noResize="1" noEditPoints="1" noAdjustHandles="1" noChangeArrowheads="1" noChangeShapeType="1" noTextEdit="1"/>
              </p:cNvSpPr>
              <p:nvPr/>
            </p:nvSpPr>
            <p:spPr>
              <a:xfrm>
                <a:off x="703906" y="396678"/>
                <a:ext cx="10488350" cy="1038169"/>
              </a:xfrm>
              <a:prstGeom prst="rect">
                <a:avLst/>
              </a:prstGeom>
              <a:blipFill rotWithShape="0">
                <a:blip r:embed="rId2"/>
                <a:stretch>
                  <a:fillRect l="-465" t="-2941" r="-116" b="-8824"/>
                </a:stretch>
              </a:blipFill>
            </p:spPr>
            <p:txBody>
              <a:bodyPr/>
              <a:lstStyle/>
              <a:p>
                <a:r>
                  <a:rPr lang="ru-RU">
                    <a:noFill/>
                  </a:rPr>
                  <a:t> </a:t>
                </a:r>
              </a:p>
            </p:txBody>
          </p:sp>
        </mc:Fallback>
      </mc:AlternateContent>
      <p:sp>
        <p:nvSpPr>
          <p:cNvPr id="10" name="Прямоугольник 9">
            <a:extLst>
              <a:ext uri="{FF2B5EF4-FFF2-40B4-BE49-F238E27FC236}">
                <a16:creationId xmlns:a16="http://schemas.microsoft.com/office/drawing/2014/main" xmlns="" id="{BD3B658B-9792-16A4-B129-B021923984CF}"/>
              </a:ext>
            </a:extLst>
          </p:cNvPr>
          <p:cNvSpPr/>
          <p:nvPr/>
        </p:nvSpPr>
        <p:spPr>
          <a:xfrm>
            <a:off x="703906" y="6278643"/>
            <a:ext cx="10710193" cy="369332"/>
          </a:xfrm>
          <a:prstGeom prst="rect">
            <a:avLst/>
          </a:prstGeom>
        </p:spPr>
        <p:txBody>
          <a:bodyPr wrap="square">
            <a:spAutoFit/>
          </a:bodyPr>
          <a:lstStyle/>
          <a:p>
            <a:r>
              <a:rPr lang="ru-RU" dirty="0" smtClean="0">
                <a:latin typeface="Times New Roman" panose="02020603050405020304" pitchFamily="18" charset="0"/>
                <a:cs typeface="Times New Roman" panose="02020603050405020304" pitchFamily="18" charset="0"/>
              </a:rPr>
              <a:t>Составляющие на частотах отстроек </a:t>
            </a:r>
            <a:r>
              <a:rPr lang="el-GR" dirty="0" smtClean="0">
                <a:latin typeface="Times New Roman" panose="02020603050405020304" pitchFamily="18" charset="0"/>
                <a:cs typeface="Times New Roman" panose="02020603050405020304" pitchFamily="18" charset="0"/>
              </a:rPr>
              <a:t>Ω</a:t>
            </a:r>
            <a:r>
              <a:rPr lang="ru-RU" dirty="0" smtClean="0">
                <a:latin typeface="Times New Roman" panose="02020603050405020304" pitchFamily="18" charset="0"/>
                <a:cs typeface="Times New Roman" panose="02020603050405020304" pitchFamily="18" charset="0"/>
              </a:rPr>
              <a:t> от несущей частоты имеют уровень минус 49 </a:t>
            </a:r>
            <a:r>
              <a:rPr lang="ru-RU" dirty="0" err="1" smtClean="0">
                <a:latin typeface="Times New Roman" panose="02020603050405020304" pitchFamily="18" charset="0"/>
                <a:cs typeface="Times New Roman" panose="02020603050405020304" pitchFamily="18" charset="0"/>
              </a:rPr>
              <a:t>дБн</a:t>
            </a:r>
            <a:r>
              <a:rPr lang="ru-RU" dirty="0" smtClean="0">
                <a:latin typeface="Times New Roman" panose="02020603050405020304" pitchFamily="18" charset="0"/>
                <a:cs typeface="Times New Roman" panose="02020603050405020304" pitchFamily="18" charset="0"/>
              </a:rPr>
              <a:t>, или на 6 дБ ниже</a:t>
            </a:r>
            <a:endParaRPr lang="ru-RU" baseline="-250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703906" y="1434847"/>
            <a:ext cx="4908708" cy="962596"/>
          </a:xfrm>
          <a:prstGeom prst="rect">
            <a:avLst/>
          </a:prstGeom>
        </p:spPr>
      </p:pic>
      <p:pic>
        <p:nvPicPr>
          <p:cNvPr id="8" name="Рисунок 7"/>
          <p:cNvPicPr>
            <a:picLocks noChangeAspect="1"/>
          </p:cNvPicPr>
          <p:nvPr/>
        </p:nvPicPr>
        <p:blipFill>
          <a:blip r:embed="rId4"/>
          <a:stretch>
            <a:fillRect/>
          </a:stretch>
        </p:blipFill>
        <p:spPr>
          <a:xfrm>
            <a:off x="703906" y="2397443"/>
            <a:ext cx="4672766" cy="470278"/>
          </a:xfrm>
          <a:prstGeom prst="rect">
            <a:avLst/>
          </a:prstGeom>
        </p:spPr>
      </p:pic>
      <p:pic>
        <p:nvPicPr>
          <p:cNvPr id="9" name="Рисунок 8"/>
          <p:cNvPicPr>
            <a:picLocks noChangeAspect="1"/>
          </p:cNvPicPr>
          <p:nvPr/>
        </p:nvPicPr>
        <p:blipFill>
          <a:blip r:embed="rId5"/>
          <a:stretch>
            <a:fillRect/>
          </a:stretch>
        </p:blipFill>
        <p:spPr>
          <a:xfrm>
            <a:off x="5612614" y="1434847"/>
            <a:ext cx="2848304" cy="2048256"/>
          </a:xfrm>
          <a:prstGeom prst="rect">
            <a:avLst/>
          </a:prstGeom>
        </p:spPr>
      </p:pic>
      <p:pic>
        <p:nvPicPr>
          <p:cNvPr id="11" name="Рисунок 10"/>
          <p:cNvPicPr>
            <a:picLocks noChangeAspect="1"/>
          </p:cNvPicPr>
          <p:nvPr/>
        </p:nvPicPr>
        <p:blipFill>
          <a:blip r:embed="rId6"/>
          <a:stretch>
            <a:fillRect/>
          </a:stretch>
        </p:blipFill>
        <p:spPr>
          <a:xfrm>
            <a:off x="8558454" y="1434848"/>
            <a:ext cx="2855646" cy="2048256"/>
          </a:xfrm>
          <a:prstGeom prst="rect">
            <a:avLst/>
          </a:prstGeom>
        </p:spPr>
      </p:pic>
      <p:sp>
        <p:nvSpPr>
          <p:cNvPr id="12" name="Прямоугольник 11"/>
          <p:cNvSpPr/>
          <p:nvPr/>
        </p:nvSpPr>
        <p:spPr>
          <a:xfrm>
            <a:off x="9613392" y="3481073"/>
            <a:ext cx="1072730" cy="369332"/>
          </a:xfrm>
          <a:prstGeom prst="rect">
            <a:avLst/>
          </a:prstGeom>
        </p:spPr>
        <p:txBody>
          <a:bodyPr wrap="none">
            <a:spAutoFit/>
          </a:bodyPr>
          <a:lstStyle/>
          <a:p>
            <a:r>
              <a:rPr lang="el-GR" dirty="0">
                <a:latin typeface="Times New Roman" panose="02020603050405020304" pitchFamily="18" charset="0"/>
                <a:cs typeface="Times New Roman" panose="02020603050405020304" pitchFamily="18" charset="0"/>
              </a:rPr>
              <a:t>φ</a:t>
            </a:r>
            <a:r>
              <a:rPr lang="ru-RU" baseline="-25000" dirty="0">
                <a:latin typeface="Times New Roman" panose="02020603050405020304" pitchFamily="18" charset="0"/>
                <a:cs typeface="Times New Roman" panose="02020603050405020304" pitchFamily="18" charset="0"/>
              </a:rPr>
              <a:t>0</a:t>
            </a:r>
            <a:r>
              <a:rPr lang="ru-RU"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Φ</a:t>
            </a:r>
            <a:r>
              <a:rPr lang="ru-RU" baseline="-25000" dirty="0">
                <a:latin typeface="Times New Roman" panose="02020603050405020304" pitchFamily="18" charset="0"/>
                <a:cs typeface="Times New Roman" panose="02020603050405020304" pitchFamily="18" charset="0"/>
              </a:rPr>
              <a:t>0</a:t>
            </a:r>
            <a:r>
              <a:rPr lang="ru-RU" dirty="0">
                <a:latin typeface="Times New Roman" panose="02020603050405020304" pitchFamily="18" charset="0"/>
                <a:cs typeface="Times New Roman" panose="02020603050405020304" pitchFamily="18" charset="0"/>
              </a:rPr>
              <a:t>=0 </a:t>
            </a:r>
            <a:endParaRPr lang="ru-RU" dirty="0"/>
          </a:p>
        </p:txBody>
      </p:sp>
      <p:sp>
        <p:nvSpPr>
          <p:cNvPr id="13" name="Прямоугольник 12"/>
          <p:cNvSpPr/>
          <p:nvPr/>
        </p:nvSpPr>
        <p:spPr>
          <a:xfrm>
            <a:off x="6261554" y="3467049"/>
            <a:ext cx="1550424" cy="369332"/>
          </a:xfrm>
          <a:prstGeom prst="rect">
            <a:avLst/>
          </a:prstGeom>
        </p:spPr>
        <p:txBody>
          <a:bodyPr wrap="none">
            <a:spAutoFit/>
          </a:bodyPr>
          <a:lstStyle/>
          <a:p>
            <a:r>
              <a:rPr lang="el-GR" dirty="0">
                <a:latin typeface="Times New Roman" panose="02020603050405020304" pitchFamily="18" charset="0"/>
                <a:cs typeface="Times New Roman" panose="02020603050405020304" pitchFamily="18" charset="0"/>
              </a:rPr>
              <a:t>φ</a:t>
            </a:r>
            <a:r>
              <a:rPr lang="ru-RU" baseline="-25000" dirty="0">
                <a:latin typeface="Times New Roman" panose="02020603050405020304" pitchFamily="18" charset="0"/>
                <a:cs typeface="Times New Roman" panose="02020603050405020304" pitchFamily="18" charset="0"/>
              </a:rPr>
              <a:t>0</a:t>
            </a:r>
            <a:r>
              <a:rPr lang="ru-RU"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π</a:t>
            </a:r>
            <a:r>
              <a:rPr lang="ru-RU" dirty="0">
                <a:latin typeface="Times New Roman" panose="02020603050405020304" pitchFamily="18" charset="0"/>
                <a:cs typeface="Times New Roman" panose="02020603050405020304" pitchFamily="18" charset="0"/>
              </a:rPr>
              <a:t>/2 и </a:t>
            </a:r>
            <a:r>
              <a:rPr lang="el-GR" dirty="0">
                <a:latin typeface="Times New Roman" panose="02020603050405020304" pitchFamily="18" charset="0"/>
                <a:cs typeface="Times New Roman" panose="02020603050405020304" pitchFamily="18" charset="0"/>
              </a:rPr>
              <a:t>Φ</a:t>
            </a:r>
            <a:r>
              <a:rPr lang="ru-RU" baseline="-25000" dirty="0">
                <a:latin typeface="Times New Roman" panose="02020603050405020304" pitchFamily="18" charset="0"/>
                <a:cs typeface="Times New Roman" panose="02020603050405020304" pitchFamily="18" charset="0"/>
              </a:rPr>
              <a:t>0</a:t>
            </a:r>
            <a:r>
              <a:rPr lang="ru-RU" dirty="0">
                <a:latin typeface="Times New Roman" panose="02020603050405020304" pitchFamily="18" charset="0"/>
                <a:cs typeface="Times New Roman" panose="02020603050405020304" pitchFamily="18" charset="0"/>
              </a:rPr>
              <a:t>=0</a:t>
            </a:r>
            <a:endParaRPr lang="ru-RU" dirty="0"/>
          </a:p>
        </p:txBody>
      </p:sp>
      <p:sp>
        <p:nvSpPr>
          <p:cNvPr id="14" name="Прямоугольник 13"/>
          <p:cNvSpPr/>
          <p:nvPr/>
        </p:nvSpPr>
        <p:spPr>
          <a:xfrm>
            <a:off x="703906" y="2867721"/>
            <a:ext cx="4877361" cy="923330"/>
          </a:xfrm>
          <a:prstGeom prst="rect">
            <a:avLst/>
          </a:prstGeom>
        </p:spPr>
        <p:txBody>
          <a:bodyPr wrap="none">
            <a:spAutoFit/>
          </a:bodyPr>
          <a:lstStyle/>
          <a:p>
            <a:r>
              <a:rPr lang="ru-RU" dirty="0" smtClean="0">
                <a:latin typeface="Times New Roman" panose="02020603050405020304" pitchFamily="18" charset="0"/>
                <a:cs typeface="Times New Roman" panose="02020603050405020304" pitchFamily="18" charset="0"/>
              </a:rPr>
              <a:t>На рисунках уровни составляющих на частотах</a:t>
            </a:r>
            <a:br>
              <a:rPr lang="ru-RU" dirty="0" smtClean="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ω</a:t>
            </a:r>
            <a:r>
              <a:rPr lang="ru-RU" baseline="-25000" dirty="0">
                <a:latin typeface="Times New Roman" panose="02020603050405020304" pitchFamily="18" charset="0"/>
                <a:cs typeface="Times New Roman" panose="02020603050405020304" pitchFamily="18" charset="0"/>
              </a:rPr>
              <a:t>0</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 </a:t>
            </a:r>
            <a:r>
              <a:rPr lang="el-GR" dirty="0" smtClean="0">
                <a:latin typeface="Times New Roman" panose="02020603050405020304" pitchFamily="18" charset="0"/>
                <a:cs typeface="Times New Roman" panose="02020603050405020304" pitchFamily="18" charset="0"/>
              </a:rPr>
              <a:t>Ω</a:t>
            </a:r>
            <a:r>
              <a:rPr lang="ru-RU" dirty="0" smtClean="0">
                <a:latin typeface="Times New Roman" panose="02020603050405020304" pitchFamily="18" charset="0"/>
                <a:cs typeface="Times New Roman" panose="02020603050405020304" pitchFamily="18" charset="0"/>
              </a:rPr>
              <a:t> и </a:t>
            </a:r>
            <a:r>
              <a:rPr lang="ru-RU" dirty="0">
                <a:latin typeface="Times New Roman" panose="02020603050405020304" pitchFamily="18" charset="0"/>
                <a:cs typeface="Times New Roman" panose="02020603050405020304" pitchFamily="18" charset="0"/>
              </a:rPr>
              <a:t>ω</a:t>
            </a:r>
            <a:r>
              <a:rPr lang="ru-RU" baseline="-25000" dirty="0">
                <a:latin typeface="Times New Roman" panose="02020603050405020304" pitchFamily="18" charset="0"/>
                <a:cs typeface="Times New Roman" panose="02020603050405020304" pitchFamily="18" charset="0"/>
              </a:rPr>
              <a:t>0</a:t>
            </a:r>
            <a:r>
              <a:rPr lang="ru-RU" dirty="0">
                <a:latin typeface="Times New Roman" panose="02020603050405020304" pitchFamily="18" charset="0"/>
                <a:cs typeface="Times New Roman" panose="02020603050405020304" pitchFamily="18" charset="0"/>
              </a:rPr>
              <a:t> + </a:t>
            </a:r>
            <a:r>
              <a:rPr lang="el-GR" dirty="0">
                <a:latin typeface="Times New Roman" panose="02020603050405020304" pitchFamily="18" charset="0"/>
                <a:cs typeface="Times New Roman" panose="02020603050405020304" pitchFamily="18" charset="0"/>
              </a:rPr>
              <a:t>Ω</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равны минус 43 </a:t>
            </a:r>
            <a:r>
              <a:rPr lang="ru-RU" dirty="0" err="1" smtClean="0">
                <a:latin typeface="Times New Roman" panose="02020603050405020304" pitchFamily="18" charset="0"/>
                <a:cs typeface="Times New Roman" panose="02020603050405020304" pitchFamily="18" charset="0"/>
              </a:rPr>
              <a:t>дБн</a:t>
            </a:r>
            <a:r>
              <a:rPr lang="ru-RU" dirty="0" smtClean="0">
                <a:latin typeface="Times New Roman" panose="02020603050405020304" pitchFamily="18" charset="0"/>
                <a:cs typeface="Times New Roman" panose="02020603050405020304" pitchFamily="18" charset="0"/>
              </a:rPr>
              <a:t>. Как будут</a:t>
            </a:r>
            <a:br>
              <a:rPr lang="ru-RU" dirty="0" smtClean="0">
                <a:latin typeface="Times New Roman" panose="02020603050405020304" pitchFamily="18" charset="0"/>
                <a:cs typeface="Times New Roman" panose="02020603050405020304" pitchFamily="18" charset="0"/>
              </a:rPr>
            </a:br>
            <a:r>
              <a:rPr lang="ru-RU" dirty="0" smtClean="0">
                <a:latin typeface="Times New Roman" panose="02020603050405020304" pitchFamily="18" charset="0"/>
                <a:cs typeface="Times New Roman" panose="02020603050405020304" pitchFamily="18" charset="0"/>
              </a:rPr>
              <a:t>выглядеть спектры после АД и ФД?</a:t>
            </a:r>
            <a:endParaRPr lang="ru-RU" dirty="0"/>
          </a:p>
        </p:txBody>
      </p:sp>
      <p:pic>
        <p:nvPicPr>
          <p:cNvPr id="15" name="Рисунок 14"/>
          <p:cNvPicPr>
            <a:picLocks noChangeAspect="1"/>
          </p:cNvPicPr>
          <p:nvPr/>
        </p:nvPicPr>
        <p:blipFill>
          <a:blip r:embed="rId7"/>
          <a:stretch>
            <a:fillRect/>
          </a:stretch>
        </p:blipFill>
        <p:spPr>
          <a:xfrm>
            <a:off x="915328" y="3877109"/>
            <a:ext cx="3132415" cy="2440328"/>
          </a:xfrm>
          <a:prstGeom prst="rect">
            <a:avLst/>
          </a:prstGeom>
        </p:spPr>
      </p:pic>
      <p:sp>
        <p:nvSpPr>
          <p:cNvPr id="16" name="Прямоугольник 15"/>
          <p:cNvSpPr/>
          <p:nvPr/>
        </p:nvSpPr>
        <p:spPr>
          <a:xfrm>
            <a:off x="4069187" y="3943111"/>
            <a:ext cx="2133600" cy="2308324"/>
          </a:xfrm>
          <a:prstGeom prst="rect">
            <a:avLst/>
          </a:prstGeom>
        </p:spPr>
        <p:txBody>
          <a:bodyPr wrap="square">
            <a:spAutoFit/>
          </a:bodyPr>
          <a:lstStyle/>
          <a:p>
            <a:r>
              <a:rPr lang="ru-RU" dirty="0" smtClean="0">
                <a:latin typeface="Times New Roman" panose="02020603050405020304" pitchFamily="18" charset="0"/>
                <a:cs typeface="Times New Roman" panose="02020603050405020304" pitchFamily="18" charset="0"/>
              </a:rPr>
              <a:t>Спектр амплитудных шумов с регулярной составляющей на частоте </a:t>
            </a:r>
            <a:r>
              <a:rPr lang="el-GR" dirty="0" smtClean="0">
                <a:latin typeface="Times New Roman" panose="02020603050405020304" pitchFamily="18" charset="0"/>
                <a:cs typeface="Times New Roman" panose="02020603050405020304" pitchFamily="18" charset="0"/>
              </a:rPr>
              <a:t>Ω</a:t>
            </a:r>
            <a:r>
              <a:rPr lang="ru-RU" dirty="0" smtClean="0">
                <a:latin typeface="Times New Roman" panose="02020603050405020304" pitchFamily="18" charset="0"/>
                <a:cs typeface="Times New Roman" panose="02020603050405020304" pitchFamily="18" charset="0"/>
              </a:rPr>
              <a:t> с уровнем минус 49 </a:t>
            </a:r>
            <a:r>
              <a:rPr lang="ru-RU" dirty="0" err="1" smtClean="0">
                <a:latin typeface="Times New Roman" panose="02020603050405020304" pitchFamily="18" charset="0"/>
                <a:cs typeface="Times New Roman" panose="02020603050405020304" pitchFamily="18" charset="0"/>
              </a:rPr>
              <a:t>дБн</a:t>
            </a:r>
            <a:r>
              <a:rPr lang="ru-RU" dirty="0" smtClean="0">
                <a:latin typeface="Times New Roman" panose="02020603050405020304" pitchFamily="18" charset="0"/>
                <a:cs typeface="Times New Roman" panose="02020603050405020304" pitchFamily="18" charset="0"/>
              </a:rPr>
              <a:t> </a:t>
            </a:r>
            <a:endParaRPr lang="ru-RU" dirty="0"/>
          </a:p>
        </p:txBody>
      </p:sp>
      <p:pic>
        <p:nvPicPr>
          <p:cNvPr id="17" name="Рисунок 16"/>
          <p:cNvPicPr>
            <a:picLocks noChangeAspect="1"/>
          </p:cNvPicPr>
          <p:nvPr/>
        </p:nvPicPr>
        <p:blipFill>
          <a:blip r:embed="rId8"/>
          <a:stretch>
            <a:fillRect/>
          </a:stretch>
        </p:blipFill>
        <p:spPr>
          <a:xfrm>
            <a:off x="6400801" y="3877109"/>
            <a:ext cx="3120596" cy="2440328"/>
          </a:xfrm>
          <a:prstGeom prst="rect">
            <a:avLst/>
          </a:prstGeom>
        </p:spPr>
      </p:pic>
      <p:sp>
        <p:nvSpPr>
          <p:cNvPr id="19" name="Прямоугольник 18"/>
          <p:cNvSpPr/>
          <p:nvPr/>
        </p:nvSpPr>
        <p:spPr>
          <a:xfrm>
            <a:off x="9613392" y="3945645"/>
            <a:ext cx="1920240" cy="2031325"/>
          </a:xfrm>
          <a:prstGeom prst="rect">
            <a:avLst/>
          </a:prstGeom>
        </p:spPr>
        <p:txBody>
          <a:bodyPr wrap="square">
            <a:spAutoFit/>
          </a:bodyPr>
          <a:lstStyle/>
          <a:p>
            <a:r>
              <a:rPr lang="ru-RU" dirty="0" smtClean="0">
                <a:latin typeface="Times New Roman" panose="02020603050405020304" pitchFamily="18" charset="0"/>
                <a:cs typeface="Times New Roman" panose="02020603050405020304" pitchFamily="18" charset="0"/>
              </a:rPr>
              <a:t>Спектр фазовых шумов с регулярной составляющей на частоте </a:t>
            </a:r>
            <a:r>
              <a:rPr lang="el-GR" dirty="0" smtClean="0">
                <a:latin typeface="Times New Roman" panose="02020603050405020304" pitchFamily="18" charset="0"/>
                <a:cs typeface="Times New Roman" panose="02020603050405020304" pitchFamily="18" charset="0"/>
              </a:rPr>
              <a:t>Ω</a:t>
            </a:r>
            <a:r>
              <a:rPr lang="ru-RU" dirty="0" smtClean="0">
                <a:latin typeface="Times New Roman" panose="02020603050405020304" pitchFamily="18" charset="0"/>
                <a:cs typeface="Times New Roman" panose="02020603050405020304" pitchFamily="18" charset="0"/>
              </a:rPr>
              <a:t> с уровнем минус 49 </a:t>
            </a:r>
            <a:r>
              <a:rPr lang="ru-RU" dirty="0" err="1" smtClean="0">
                <a:latin typeface="Times New Roman" panose="02020603050405020304" pitchFamily="18" charset="0"/>
                <a:cs typeface="Times New Roman" panose="02020603050405020304" pitchFamily="18" charset="0"/>
              </a:rPr>
              <a:t>дБн</a:t>
            </a:r>
            <a:r>
              <a:rPr lang="ru-RU" dirty="0" smtClean="0">
                <a:latin typeface="Times New Roman" panose="02020603050405020304" pitchFamily="18" charset="0"/>
                <a:cs typeface="Times New Roman" panose="02020603050405020304" pitchFamily="18" charset="0"/>
              </a:rPr>
              <a:t> </a:t>
            </a:r>
            <a:endParaRPr lang="ru-RU" dirty="0"/>
          </a:p>
        </p:txBody>
      </p:sp>
      <p:pic>
        <p:nvPicPr>
          <p:cNvPr id="20" name="Рисунок 19"/>
          <p:cNvPicPr>
            <a:picLocks noChangeAspect="1"/>
          </p:cNvPicPr>
          <p:nvPr/>
        </p:nvPicPr>
        <p:blipFill>
          <a:blip r:embed="rId9"/>
          <a:stretch>
            <a:fillRect/>
          </a:stretch>
        </p:blipFill>
        <p:spPr>
          <a:xfrm>
            <a:off x="6618074" y="4031938"/>
            <a:ext cx="2686050" cy="161925"/>
          </a:xfrm>
          <a:prstGeom prst="rect">
            <a:avLst/>
          </a:prstGeom>
        </p:spPr>
      </p:pic>
      <p:pic>
        <p:nvPicPr>
          <p:cNvPr id="21" name="Рисунок 20"/>
          <p:cNvPicPr>
            <a:picLocks noChangeAspect="1"/>
          </p:cNvPicPr>
          <p:nvPr/>
        </p:nvPicPr>
        <p:blipFill>
          <a:blip r:embed="rId10"/>
          <a:stretch>
            <a:fillRect/>
          </a:stretch>
        </p:blipFill>
        <p:spPr>
          <a:xfrm>
            <a:off x="1265617" y="3999569"/>
            <a:ext cx="2609850" cy="161925"/>
          </a:xfrm>
          <a:prstGeom prst="rect">
            <a:avLst/>
          </a:prstGeom>
        </p:spPr>
      </p:pic>
      <p:pic>
        <p:nvPicPr>
          <p:cNvPr id="22" name="Рисунок 21"/>
          <p:cNvPicPr>
            <a:picLocks noChangeAspect="1"/>
          </p:cNvPicPr>
          <p:nvPr/>
        </p:nvPicPr>
        <p:blipFill>
          <a:blip r:embed="rId11"/>
          <a:stretch>
            <a:fillRect/>
          </a:stretch>
        </p:blipFill>
        <p:spPr>
          <a:xfrm>
            <a:off x="7219627" y="1436597"/>
            <a:ext cx="1241291" cy="324081"/>
          </a:xfrm>
          <a:prstGeom prst="rect">
            <a:avLst/>
          </a:prstGeom>
        </p:spPr>
      </p:pic>
      <p:pic>
        <p:nvPicPr>
          <p:cNvPr id="23" name="Рисунок 22"/>
          <p:cNvPicPr>
            <a:picLocks noChangeAspect="1"/>
          </p:cNvPicPr>
          <p:nvPr/>
        </p:nvPicPr>
        <p:blipFill>
          <a:blip r:embed="rId12"/>
          <a:stretch>
            <a:fillRect/>
          </a:stretch>
        </p:blipFill>
        <p:spPr>
          <a:xfrm>
            <a:off x="10107871" y="1446946"/>
            <a:ext cx="1297989" cy="313732"/>
          </a:xfrm>
          <a:prstGeom prst="rect">
            <a:avLst/>
          </a:prstGeom>
        </p:spPr>
      </p:pic>
    </p:spTree>
    <p:extLst>
      <p:ext uri="{BB962C8B-B14F-4D97-AF65-F5344CB8AC3E}">
        <p14:creationId xmlns:p14="http://schemas.microsoft.com/office/powerpoint/2010/main" val="924697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064" y="405114"/>
            <a:ext cx="7322916" cy="5492187"/>
          </a:xfrm>
          <a:prstGeom prst="rect">
            <a:avLst/>
          </a:prstGeom>
        </p:spPr>
      </p:pic>
    </p:spTree>
    <p:extLst>
      <p:ext uri="{BB962C8B-B14F-4D97-AF65-F5344CB8AC3E}">
        <p14:creationId xmlns:p14="http://schemas.microsoft.com/office/powerpoint/2010/main" val="545018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2"/>
          <a:stretch>
            <a:fillRect/>
          </a:stretch>
        </p:blipFill>
        <p:spPr>
          <a:xfrm>
            <a:off x="2210433" y="3041980"/>
            <a:ext cx="2572824" cy="1644248"/>
          </a:xfrm>
          <a:prstGeom prst="rect">
            <a:avLst/>
          </a:prstGeom>
        </p:spPr>
      </p:pic>
      <p:pic>
        <p:nvPicPr>
          <p:cNvPr id="12" name="Рисунок 11"/>
          <p:cNvPicPr>
            <a:picLocks noChangeAspect="1"/>
          </p:cNvPicPr>
          <p:nvPr/>
        </p:nvPicPr>
        <p:blipFill>
          <a:blip r:embed="rId3"/>
          <a:stretch>
            <a:fillRect/>
          </a:stretch>
        </p:blipFill>
        <p:spPr>
          <a:xfrm>
            <a:off x="7615347" y="3041980"/>
            <a:ext cx="2374753" cy="1644248"/>
          </a:xfrm>
          <a:prstGeom prst="rect">
            <a:avLst/>
          </a:prstGeom>
        </p:spPr>
      </p:pic>
      <p:pic>
        <p:nvPicPr>
          <p:cNvPr id="13" name="Рисунок 12"/>
          <p:cNvPicPr>
            <a:picLocks noChangeAspect="1"/>
          </p:cNvPicPr>
          <p:nvPr/>
        </p:nvPicPr>
        <p:blipFill>
          <a:blip r:embed="rId4"/>
          <a:stretch>
            <a:fillRect/>
          </a:stretch>
        </p:blipFill>
        <p:spPr>
          <a:xfrm>
            <a:off x="3590830" y="4779085"/>
            <a:ext cx="5578170" cy="832713"/>
          </a:xfrm>
          <a:prstGeom prst="rect">
            <a:avLst/>
          </a:prstGeom>
        </p:spPr>
      </p:pic>
      <p:pic>
        <p:nvPicPr>
          <p:cNvPr id="14" name="Рисунок 13"/>
          <p:cNvPicPr>
            <a:picLocks noChangeAspect="1"/>
          </p:cNvPicPr>
          <p:nvPr/>
        </p:nvPicPr>
        <p:blipFill>
          <a:blip r:embed="rId5"/>
          <a:stretch>
            <a:fillRect/>
          </a:stretch>
        </p:blipFill>
        <p:spPr>
          <a:xfrm>
            <a:off x="4203070" y="1951693"/>
            <a:ext cx="3618223" cy="1090287"/>
          </a:xfrm>
          <a:prstGeom prst="rect">
            <a:avLst/>
          </a:prstGeom>
        </p:spPr>
      </p:pic>
      <p:sp>
        <p:nvSpPr>
          <p:cNvPr id="6" name="Прямоугольник 5"/>
          <p:cNvSpPr/>
          <p:nvPr/>
        </p:nvSpPr>
        <p:spPr>
          <a:xfrm>
            <a:off x="1598478" y="424255"/>
            <a:ext cx="9493426" cy="923330"/>
          </a:xfrm>
          <a:prstGeom prst="rect">
            <a:avLst/>
          </a:prstGeom>
        </p:spPr>
        <p:txBody>
          <a:bodyPr wrap="square">
            <a:spAutoFit/>
          </a:bodyPr>
          <a:lstStyle/>
          <a:p>
            <a:r>
              <a:rPr lang="ru-RU" dirty="0" smtClean="0">
                <a:solidFill>
                  <a:srgbClr val="000000"/>
                </a:solidFill>
                <a:latin typeface="Times New Roman" panose="02020603050405020304" pitchFamily="18" charset="0"/>
                <a:cs typeface="Times New Roman" panose="02020603050405020304" pitchFamily="18" charset="0"/>
              </a:rPr>
              <a:t>В 1998 году </a:t>
            </a:r>
            <a:r>
              <a:rPr lang="en-US" dirty="0" smtClean="0">
                <a:solidFill>
                  <a:srgbClr val="000000"/>
                </a:solidFill>
                <a:latin typeface="Times New Roman" panose="02020603050405020304" pitchFamily="18" charset="0"/>
                <a:cs typeface="Times New Roman" panose="02020603050405020304" pitchFamily="18" charset="0"/>
              </a:rPr>
              <a:t>F.L. Walls </a:t>
            </a:r>
            <a:r>
              <a:rPr lang="ru-RU" dirty="0" smtClean="0">
                <a:solidFill>
                  <a:srgbClr val="000000"/>
                </a:solidFill>
                <a:latin typeface="Times New Roman" panose="02020603050405020304" pitchFamily="18" charset="0"/>
                <a:cs typeface="Times New Roman" panose="02020603050405020304" pitchFamily="18" charset="0"/>
              </a:rPr>
              <a:t>провел аналогичные измерения (фактически мы повторили их), и сделал вывод, что как для мультипликативных так и аддитивных шумов результаты измерения анализатором спектра и измерителем фазовых и амплитудных шумов будут одинаковыми.</a:t>
            </a:r>
            <a:endParaRPr lang="ru-RU" dirty="0"/>
          </a:p>
        </p:txBody>
      </p:sp>
    </p:spTree>
    <p:extLst>
      <p:ext uri="{BB962C8B-B14F-4D97-AF65-F5344CB8AC3E}">
        <p14:creationId xmlns:p14="http://schemas.microsoft.com/office/powerpoint/2010/main" val="412013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3426941" y="2464560"/>
            <a:ext cx="5519679" cy="3759782"/>
          </a:xfrm>
          <a:prstGeom prst="rect">
            <a:avLst/>
          </a:prstGeom>
        </p:spPr>
      </p:pic>
      <p:sp>
        <p:nvSpPr>
          <p:cNvPr id="2" name="Прямоугольник 1"/>
          <p:cNvSpPr/>
          <p:nvPr/>
        </p:nvSpPr>
        <p:spPr>
          <a:xfrm>
            <a:off x="2047786" y="426993"/>
            <a:ext cx="9493426" cy="646331"/>
          </a:xfrm>
          <a:prstGeom prst="rect">
            <a:avLst/>
          </a:prstGeom>
        </p:spPr>
        <p:txBody>
          <a:bodyPr wrap="square">
            <a:spAutoFit/>
          </a:bodyPr>
          <a:lstStyle/>
          <a:p>
            <a:r>
              <a:rPr lang="ru-RU" dirty="0">
                <a:solidFill>
                  <a:srgbClr val="000000"/>
                </a:solidFill>
                <a:latin typeface="Times New Roman" panose="02020603050405020304" pitchFamily="18" charset="0"/>
                <a:cs typeface="Times New Roman" panose="02020603050405020304" pitchFamily="18" charset="0"/>
              </a:rPr>
              <a:t>Для описания </a:t>
            </a:r>
            <a:r>
              <a:rPr lang="ru-RU" dirty="0" smtClean="0">
                <a:solidFill>
                  <a:srgbClr val="000000"/>
                </a:solidFill>
                <a:latin typeface="Times New Roman" panose="02020603050405020304" pitchFamily="18" charset="0"/>
                <a:cs typeface="Times New Roman" panose="02020603050405020304" pitchFamily="18" charset="0"/>
              </a:rPr>
              <a:t>спектральной плотности фазовых шумов удобно пользоваться полиномиальным представлением</a:t>
            </a:r>
            <a:r>
              <a:rPr lang="en-US" dirty="0" smtClean="0">
                <a:solidFill>
                  <a:srgbClr val="000000"/>
                </a:solidFill>
                <a:latin typeface="Times New Roman" panose="02020603050405020304" pitchFamily="18" charset="0"/>
                <a:cs typeface="Times New Roman" panose="02020603050405020304" pitchFamily="18" charset="0"/>
              </a:rPr>
              <a:t>:</a:t>
            </a:r>
            <a:endParaRPr lang="ru-RU" dirty="0"/>
          </a:p>
        </p:txBody>
      </p:sp>
      <p:pic>
        <p:nvPicPr>
          <p:cNvPr id="4" name="Рисунок 3"/>
          <p:cNvPicPr>
            <a:picLocks noChangeAspect="1"/>
          </p:cNvPicPr>
          <p:nvPr/>
        </p:nvPicPr>
        <p:blipFill>
          <a:blip r:embed="rId3"/>
          <a:stretch>
            <a:fillRect/>
          </a:stretch>
        </p:blipFill>
        <p:spPr>
          <a:xfrm>
            <a:off x="2776151" y="1073324"/>
            <a:ext cx="2131311" cy="934093"/>
          </a:xfrm>
          <a:prstGeom prst="rect">
            <a:avLst/>
          </a:prstGeom>
        </p:spPr>
      </p:pic>
      <p:pic>
        <p:nvPicPr>
          <p:cNvPr id="5" name="Рисунок 4"/>
          <p:cNvPicPr>
            <a:picLocks noChangeAspect="1"/>
          </p:cNvPicPr>
          <p:nvPr/>
        </p:nvPicPr>
        <p:blipFill>
          <a:blip r:embed="rId4"/>
          <a:stretch>
            <a:fillRect/>
          </a:stretch>
        </p:blipFill>
        <p:spPr>
          <a:xfrm>
            <a:off x="7685902" y="1148899"/>
            <a:ext cx="2298357" cy="858632"/>
          </a:xfrm>
          <a:prstGeom prst="rect">
            <a:avLst/>
          </a:prstGeom>
        </p:spPr>
      </p:pic>
      <p:sp>
        <p:nvSpPr>
          <p:cNvPr id="6" name="Прямоугольник 5"/>
          <p:cNvSpPr/>
          <p:nvPr/>
        </p:nvSpPr>
        <p:spPr>
          <a:xfrm>
            <a:off x="1990121" y="2007417"/>
            <a:ext cx="9493426" cy="369332"/>
          </a:xfrm>
          <a:prstGeom prst="rect">
            <a:avLst/>
          </a:prstGeom>
        </p:spPr>
        <p:txBody>
          <a:bodyPr wrap="square">
            <a:spAutoFit/>
          </a:bodyPr>
          <a:lstStyle/>
          <a:p>
            <a:r>
              <a:rPr lang="ru-RU" dirty="0" smtClean="0">
                <a:solidFill>
                  <a:srgbClr val="000000"/>
                </a:solidFill>
                <a:latin typeface="Times New Roman" panose="02020603050405020304" pitchFamily="18" charset="0"/>
                <a:cs typeface="Times New Roman" panose="02020603050405020304" pitchFamily="18" charset="0"/>
              </a:rPr>
              <a:t>Максимальная степень полинома обычно ограничивается значением </a:t>
            </a:r>
            <a:r>
              <a:rPr lang="en-US" i="1" dirty="0" smtClean="0">
                <a:solidFill>
                  <a:srgbClr val="000000"/>
                </a:solidFill>
                <a:latin typeface="Times New Roman" panose="02020603050405020304" pitchFamily="18" charset="0"/>
                <a:cs typeface="Times New Roman" panose="02020603050405020304" pitchFamily="18" charset="0"/>
              </a:rPr>
              <a:t>n</a:t>
            </a:r>
            <a:r>
              <a:rPr lang="en-US" dirty="0" smtClean="0">
                <a:solidFill>
                  <a:srgbClr val="000000"/>
                </a:solidFill>
                <a:latin typeface="Times New Roman" panose="02020603050405020304" pitchFamily="18" charset="0"/>
                <a:cs typeface="Times New Roman" panose="02020603050405020304" pitchFamily="18" charset="0"/>
              </a:rPr>
              <a:t>=</a:t>
            </a:r>
            <a:r>
              <a:rPr lang="ru-RU" dirty="0" smtClean="0">
                <a:solidFill>
                  <a:srgbClr val="000000"/>
                </a:solidFill>
                <a:latin typeface="Times New Roman" panose="02020603050405020304" pitchFamily="18" charset="0"/>
                <a:cs typeface="Times New Roman" panose="02020603050405020304" pitchFamily="18" charset="0"/>
              </a:rPr>
              <a:t>4</a:t>
            </a:r>
            <a:r>
              <a:rPr lang="ru-RU" dirty="0">
                <a:solidFill>
                  <a:srgbClr val="000000"/>
                </a:solidFill>
                <a:latin typeface="Times New Roman" panose="02020603050405020304" pitchFamily="18" charset="0"/>
                <a:cs typeface="Times New Roman" panose="02020603050405020304" pitchFamily="18" charset="0"/>
              </a:rPr>
              <a:t>.</a:t>
            </a:r>
            <a:endParaRPr lang="ru-RU" dirty="0"/>
          </a:p>
        </p:txBody>
      </p:sp>
    </p:spTree>
    <p:extLst>
      <p:ext uri="{BB962C8B-B14F-4D97-AF65-F5344CB8AC3E}">
        <p14:creationId xmlns:p14="http://schemas.microsoft.com/office/powerpoint/2010/main" val="1049342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875898" y="456698"/>
            <a:ext cx="8234949" cy="1980557"/>
          </a:xfrm>
          <a:prstGeom prst="rect">
            <a:avLst/>
          </a:prstGeom>
        </p:spPr>
      </p:pic>
      <p:pic>
        <p:nvPicPr>
          <p:cNvPr id="5" name="Рисунок 4"/>
          <p:cNvPicPr>
            <a:picLocks noChangeAspect="1"/>
          </p:cNvPicPr>
          <p:nvPr/>
        </p:nvPicPr>
        <p:blipFill>
          <a:blip r:embed="rId3"/>
          <a:stretch>
            <a:fillRect/>
          </a:stretch>
        </p:blipFill>
        <p:spPr>
          <a:xfrm>
            <a:off x="3037154" y="2727377"/>
            <a:ext cx="6546419" cy="3503219"/>
          </a:xfrm>
          <a:prstGeom prst="rect">
            <a:avLst/>
          </a:prstGeom>
        </p:spPr>
      </p:pic>
    </p:spTree>
    <p:extLst>
      <p:ext uri="{BB962C8B-B14F-4D97-AF65-F5344CB8AC3E}">
        <p14:creationId xmlns:p14="http://schemas.microsoft.com/office/powerpoint/2010/main" val="2274968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753557" y="1679095"/>
            <a:ext cx="10674309" cy="4272854"/>
          </a:xfrm>
          <a:prstGeom prst="rect">
            <a:avLst/>
          </a:prstGeom>
        </p:spPr>
      </p:pic>
      <p:sp>
        <p:nvSpPr>
          <p:cNvPr id="7" name="Прямоугольник 6"/>
          <p:cNvSpPr/>
          <p:nvPr/>
        </p:nvSpPr>
        <p:spPr>
          <a:xfrm>
            <a:off x="3688708" y="335274"/>
            <a:ext cx="6117252"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Вариация </a:t>
            </a:r>
            <a:r>
              <a:rPr lang="ru-RU" sz="2800" dirty="0" err="1">
                <a:solidFill>
                  <a:srgbClr val="000000"/>
                </a:solidFill>
                <a:latin typeface="Times New Roman" panose="02020603050405020304" pitchFamily="18" charset="0"/>
                <a:cs typeface="Times New Roman" panose="02020603050405020304" pitchFamily="18" charset="0"/>
              </a:rPr>
              <a:t>Аллана</a:t>
            </a:r>
            <a:r>
              <a:rPr lang="ru-RU" sz="2800" dirty="0">
                <a:solidFill>
                  <a:srgbClr val="000000"/>
                </a:solidFill>
                <a:latin typeface="Times New Roman" panose="02020603050405020304" pitchFamily="18" charset="0"/>
                <a:cs typeface="Times New Roman" panose="02020603050405020304" pitchFamily="18" charset="0"/>
              </a:rPr>
              <a:t> (ВА</a:t>
            </a:r>
            <a:r>
              <a:rPr lang="ru-RU" sz="2800" dirty="0" smtClean="0">
                <a:solidFill>
                  <a:srgbClr val="000000"/>
                </a:solidFill>
                <a:latin typeface="Times New Roman" panose="02020603050405020304" pitchFamily="18" charset="0"/>
                <a:cs typeface="Times New Roman" panose="02020603050405020304" pitchFamily="18" charset="0"/>
              </a:rPr>
              <a:t>) Счетчик </a:t>
            </a:r>
            <a:r>
              <a:rPr lang="el-GR" sz="2800" dirty="0" smtClean="0">
                <a:solidFill>
                  <a:srgbClr val="000000"/>
                </a:solidFill>
                <a:latin typeface="Times New Roman" panose="02020603050405020304" pitchFamily="18" charset="0"/>
                <a:cs typeface="Times New Roman" panose="02020603050405020304" pitchFamily="18" charset="0"/>
              </a:rPr>
              <a:t>π</a:t>
            </a:r>
            <a:r>
              <a:rPr lang="ru-RU" sz="2800" dirty="0" smtClean="0">
                <a:solidFill>
                  <a:srgbClr val="000000"/>
                </a:solidFill>
                <a:latin typeface="Times New Roman" panose="02020603050405020304" pitchFamily="18" charset="0"/>
                <a:cs typeface="Times New Roman" panose="02020603050405020304" pitchFamily="18" charset="0"/>
              </a:rPr>
              <a:t> типа</a:t>
            </a:r>
            <a:endParaRPr lang="ru-RU" sz="2800" dirty="0"/>
          </a:p>
        </p:txBody>
      </p:sp>
      <p:grpSp>
        <p:nvGrpSpPr>
          <p:cNvPr id="29" name="Группа 28"/>
          <p:cNvGrpSpPr/>
          <p:nvPr/>
        </p:nvGrpSpPr>
        <p:grpSpPr>
          <a:xfrm>
            <a:off x="5494298" y="6172487"/>
            <a:ext cx="2506072" cy="404495"/>
            <a:chOff x="-15304" y="-2770"/>
            <a:chExt cx="965961" cy="225377"/>
          </a:xfrm>
        </p:grpSpPr>
        <p:grpSp>
          <p:nvGrpSpPr>
            <p:cNvPr id="30" name="Группа 29"/>
            <p:cNvGrpSpPr/>
            <p:nvPr/>
          </p:nvGrpSpPr>
          <p:grpSpPr>
            <a:xfrm>
              <a:off x="-15304" y="0"/>
              <a:ext cx="651599" cy="222343"/>
              <a:chOff x="-15304" y="0"/>
              <a:chExt cx="651599" cy="222343"/>
            </a:xfrm>
          </p:grpSpPr>
          <p:cxnSp>
            <p:nvCxnSpPr>
              <p:cNvPr id="36" name="Прямая со стрелкой 35"/>
              <p:cNvCxnSpPr/>
              <p:nvPr/>
            </p:nvCxnSpPr>
            <p:spPr>
              <a:xfrm>
                <a:off x="-15304" y="219075"/>
                <a:ext cx="336677" cy="0"/>
              </a:xfrm>
              <a:prstGeom prst="straightConnector1">
                <a:avLst/>
              </a:prstGeom>
              <a:noFill/>
              <a:ln w="15875" cap="flat" cmpd="sng" algn="ctr">
                <a:solidFill>
                  <a:srgbClr val="4F81BD">
                    <a:shade val="95000"/>
                    <a:satMod val="105000"/>
                  </a:srgbClr>
                </a:solidFill>
                <a:prstDash val="solid"/>
                <a:tailEnd type="none"/>
              </a:ln>
              <a:effectLst/>
            </p:spPr>
          </p:cxnSp>
          <p:grpSp>
            <p:nvGrpSpPr>
              <p:cNvPr id="37" name="Группа 36"/>
              <p:cNvGrpSpPr/>
              <p:nvPr/>
            </p:nvGrpSpPr>
            <p:grpSpPr>
              <a:xfrm>
                <a:off x="287664" y="0"/>
                <a:ext cx="348631" cy="222343"/>
                <a:chOff x="-7611" y="0"/>
                <a:chExt cx="348631" cy="222343"/>
              </a:xfrm>
            </p:grpSpPr>
            <p:cxnSp>
              <p:nvCxnSpPr>
                <p:cNvPr id="38" name="Прямая со стрелкой 37"/>
                <p:cNvCxnSpPr/>
                <p:nvPr/>
              </p:nvCxnSpPr>
              <p:spPr>
                <a:xfrm rot="480000" flipH="1">
                  <a:off x="19050" y="0"/>
                  <a:ext cx="0" cy="222343"/>
                </a:xfrm>
                <a:prstGeom prst="straightConnector1">
                  <a:avLst/>
                </a:prstGeom>
                <a:noFill/>
                <a:ln w="15875" cap="flat" cmpd="sng" algn="ctr">
                  <a:solidFill>
                    <a:srgbClr val="4F81BD">
                      <a:shade val="95000"/>
                      <a:satMod val="105000"/>
                    </a:srgbClr>
                  </a:solidFill>
                  <a:prstDash val="solid"/>
                  <a:headEnd type="none"/>
                  <a:tailEnd type="none"/>
                </a:ln>
                <a:effectLst/>
              </p:spPr>
            </p:cxnSp>
            <p:cxnSp>
              <p:nvCxnSpPr>
                <p:cNvPr id="39" name="Прямая со стрелкой 38"/>
                <p:cNvCxnSpPr/>
                <p:nvPr/>
              </p:nvCxnSpPr>
              <p:spPr>
                <a:xfrm>
                  <a:off x="3720" y="0"/>
                  <a:ext cx="337300" cy="0"/>
                </a:xfrm>
                <a:prstGeom prst="straightConnector1">
                  <a:avLst/>
                </a:prstGeom>
                <a:noFill/>
                <a:ln w="15875" cap="flat" cmpd="sng" algn="ctr">
                  <a:solidFill>
                    <a:srgbClr val="4F81BD">
                      <a:shade val="95000"/>
                      <a:satMod val="105000"/>
                    </a:srgbClr>
                  </a:solidFill>
                  <a:prstDash val="solid"/>
                  <a:tailEnd type="none"/>
                </a:ln>
                <a:effectLst/>
              </p:spPr>
            </p:cxnSp>
            <p:cxnSp>
              <p:nvCxnSpPr>
                <p:cNvPr id="40" name="Прямая со стрелкой 39"/>
                <p:cNvCxnSpPr/>
                <p:nvPr/>
              </p:nvCxnSpPr>
              <p:spPr>
                <a:xfrm rot="480000" flipH="1">
                  <a:off x="45709" y="0"/>
                  <a:ext cx="0" cy="222343"/>
                </a:xfrm>
                <a:prstGeom prst="straightConnector1">
                  <a:avLst/>
                </a:prstGeom>
                <a:noFill/>
                <a:ln w="15875" cap="flat" cmpd="sng" algn="ctr">
                  <a:solidFill>
                    <a:srgbClr val="4F81BD">
                      <a:shade val="95000"/>
                      <a:satMod val="105000"/>
                    </a:srgbClr>
                  </a:solidFill>
                  <a:prstDash val="solid"/>
                  <a:headEnd type="none"/>
                  <a:tailEnd type="none"/>
                </a:ln>
                <a:effectLst/>
              </p:spPr>
            </p:cxnSp>
            <p:cxnSp>
              <p:nvCxnSpPr>
                <p:cNvPr id="41" name="Прямая со стрелкой 40"/>
                <p:cNvCxnSpPr/>
                <p:nvPr/>
              </p:nvCxnSpPr>
              <p:spPr>
                <a:xfrm rot="480000" flipH="1">
                  <a:off x="-7611" y="0"/>
                  <a:ext cx="0" cy="222343"/>
                </a:xfrm>
                <a:prstGeom prst="straightConnector1">
                  <a:avLst/>
                </a:prstGeom>
                <a:noFill/>
                <a:ln w="15875" cap="flat" cmpd="sng" algn="ctr">
                  <a:solidFill>
                    <a:srgbClr val="4F81BD">
                      <a:shade val="95000"/>
                      <a:satMod val="105000"/>
                    </a:srgbClr>
                  </a:solidFill>
                  <a:prstDash val="solid"/>
                  <a:headEnd type="none"/>
                  <a:tailEnd type="none"/>
                </a:ln>
                <a:effectLst/>
              </p:spPr>
            </p:cxnSp>
          </p:grpSp>
        </p:grpSp>
        <p:grpSp>
          <p:nvGrpSpPr>
            <p:cNvPr id="31" name="Группа 30"/>
            <p:cNvGrpSpPr/>
            <p:nvPr/>
          </p:nvGrpSpPr>
          <p:grpSpPr>
            <a:xfrm>
              <a:off x="604990" y="-2770"/>
              <a:ext cx="345667" cy="225377"/>
              <a:chOff x="-4609" y="-2774"/>
              <a:chExt cx="345667" cy="225708"/>
            </a:xfrm>
          </p:grpSpPr>
          <p:cxnSp>
            <p:nvCxnSpPr>
              <p:cNvPr id="32" name="Прямая со стрелкой 31"/>
              <p:cNvCxnSpPr/>
              <p:nvPr/>
            </p:nvCxnSpPr>
            <p:spPr>
              <a:xfrm rot="21120000" flipH="1">
                <a:off x="19090" y="0"/>
                <a:ext cx="0" cy="222934"/>
              </a:xfrm>
              <a:prstGeom prst="straightConnector1">
                <a:avLst/>
              </a:prstGeom>
              <a:noFill/>
              <a:ln w="15875" cap="flat" cmpd="sng" algn="ctr">
                <a:solidFill>
                  <a:srgbClr val="4F81BD">
                    <a:shade val="95000"/>
                    <a:satMod val="105000"/>
                  </a:srgbClr>
                </a:solidFill>
                <a:prstDash val="solid"/>
                <a:headEnd type="none"/>
                <a:tailEnd type="none"/>
              </a:ln>
              <a:effectLst/>
            </p:spPr>
          </p:cxnSp>
          <p:cxnSp>
            <p:nvCxnSpPr>
              <p:cNvPr id="33" name="Прямая со стрелкой 32"/>
              <p:cNvCxnSpPr/>
              <p:nvPr/>
            </p:nvCxnSpPr>
            <p:spPr>
              <a:xfrm>
                <a:off x="3758" y="219075"/>
                <a:ext cx="337300" cy="0"/>
              </a:xfrm>
              <a:prstGeom prst="straightConnector1">
                <a:avLst/>
              </a:prstGeom>
              <a:noFill/>
              <a:ln w="15875" cap="flat" cmpd="sng" algn="ctr">
                <a:solidFill>
                  <a:srgbClr val="4F81BD">
                    <a:shade val="95000"/>
                    <a:satMod val="105000"/>
                  </a:srgbClr>
                </a:solidFill>
                <a:prstDash val="solid"/>
                <a:tailEnd type="none"/>
              </a:ln>
              <a:effectLst/>
            </p:spPr>
          </p:cxnSp>
          <p:cxnSp>
            <p:nvCxnSpPr>
              <p:cNvPr id="34" name="Прямая со стрелкой 33"/>
              <p:cNvCxnSpPr/>
              <p:nvPr/>
            </p:nvCxnSpPr>
            <p:spPr>
              <a:xfrm rot="21120000" flipH="1">
                <a:off x="45833" y="0"/>
                <a:ext cx="0" cy="222934"/>
              </a:xfrm>
              <a:prstGeom prst="straightConnector1">
                <a:avLst/>
              </a:prstGeom>
              <a:noFill/>
              <a:ln w="15875" cap="flat" cmpd="sng" algn="ctr">
                <a:solidFill>
                  <a:srgbClr val="4F81BD">
                    <a:shade val="95000"/>
                    <a:satMod val="105000"/>
                  </a:srgbClr>
                </a:solidFill>
                <a:prstDash val="solid"/>
                <a:headEnd type="none"/>
                <a:tailEnd type="none"/>
              </a:ln>
              <a:effectLst/>
            </p:spPr>
          </p:cxnSp>
          <p:cxnSp>
            <p:nvCxnSpPr>
              <p:cNvPr id="35" name="Прямая со стрелкой 34"/>
              <p:cNvCxnSpPr/>
              <p:nvPr/>
            </p:nvCxnSpPr>
            <p:spPr>
              <a:xfrm rot="21120000" flipH="1">
                <a:off x="-4609" y="-2774"/>
                <a:ext cx="0" cy="222934"/>
              </a:xfrm>
              <a:prstGeom prst="straightConnector1">
                <a:avLst/>
              </a:prstGeom>
              <a:noFill/>
              <a:ln w="15875" cap="flat" cmpd="sng" algn="ctr">
                <a:solidFill>
                  <a:srgbClr val="4F81BD">
                    <a:shade val="95000"/>
                    <a:satMod val="105000"/>
                  </a:srgbClr>
                </a:solidFill>
                <a:prstDash val="solid"/>
                <a:headEnd type="none"/>
                <a:tailEnd type="none"/>
              </a:ln>
              <a:effectLst/>
            </p:spPr>
          </p:cxnSp>
        </p:grpSp>
      </p:grpSp>
      <p:sp>
        <p:nvSpPr>
          <p:cNvPr id="42" name="Прямоугольник 41"/>
          <p:cNvSpPr/>
          <p:nvPr/>
        </p:nvSpPr>
        <p:spPr>
          <a:xfrm>
            <a:off x="7299888" y="5525910"/>
            <a:ext cx="4528356"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Флуктуации фронтов строба</a:t>
            </a:r>
            <a:endParaRPr lang="ru-RU" sz="2800" dirty="0"/>
          </a:p>
        </p:txBody>
      </p:sp>
      <p:cxnSp>
        <p:nvCxnSpPr>
          <p:cNvPr id="43" name="Скругленная соединительная линия 42"/>
          <p:cNvCxnSpPr/>
          <p:nvPr/>
        </p:nvCxnSpPr>
        <p:spPr>
          <a:xfrm rot="10800000" flipV="1">
            <a:off x="7275593" y="6049129"/>
            <a:ext cx="1822108" cy="4237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Скругленная соединительная линия 44"/>
          <p:cNvCxnSpPr/>
          <p:nvPr/>
        </p:nvCxnSpPr>
        <p:spPr>
          <a:xfrm rot="10800000" flipV="1">
            <a:off x="6475887" y="6044158"/>
            <a:ext cx="2621815" cy="4306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384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741268" y="273718"/>
            <a:ext cx="6117252"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Вариация </a:t>
            </a:r>
            <a:r>
              <a:rPr lang="ru-RU" sz="2800" dirty="0" err="1">
                <a:solidFill>
                  <a:srgbClr val="000000"/>
                </a:solidFill>
                <a:latin typeface="Times New Roman" panose="02020603050405020304" pitchFamily="18" charset="0"/>
                <a:cs typeface="Times New Roman" panose="02020603050405020304" pitchFamily="18" charset="0"/>
              </a:rPr>
              <a:t>Аллана</a:t>
            </a:r>
            <a:r>
              <a:rPr lang="ru-RU" sz="2800" dirty="0">
                <a:solidFill>
                  <a:srgbClr val="000000"/>
                </a:solidFill>
                <a:latin typeface="Times New Roman" panose="02020603050405020304" pitchFamily="18" charset="0"/>
                <a:cs typeface="Times New Roman" panose="02020603050405020304" pitchFamily="18" charset="0"/>
              </a:rPr>
              <a:t> (ВА</a:t>
            </a:r>
            <a:r>
              <a:rPr lang="ru-RU" sz="2800" dirty="0" smtClean="0">
                <a:solidFill>
                  <a:srgbClr val="000000"/>
                </a:solidFill>
                <a:latin typeface="Times New Roman" panose="02020603050405020304" pitchFamily="18" charset="0"/>
                <a:cs typeface="Times New Roman" panose="02020603050405020304" pitchFamily="18" charset="0"/>
              </a:rPr>
              <a:t>) Счетчик </a:t>
            </a:r>
            <a:r>
              <a:rPr lang="el-GR" sz="2800" dirty="0" smtClean="0">
                <a:solidFill>
                  <a:srgbClr val="000000"/>
                </a:solidFill>
                <a:latin typeface="Times New Roman" panose="02020603050405020304" pitchFamily="18" charset="0"/>
                <a:cs typeface="Times New Roman" panose="02020603050405020304" pitchFamily="18" charset="0"/>
              </a:rPr>
              <a:t>π</a:t>
            </a:r>
            <a:r>
              <a:rPr lang="ru-RU" sz="2800" dirty="0" smtClean="0">
                <a:solidFill>
                  <a:srgbClr val="000000"/>
                </a:solidFill>
                <a:latin typeface="Times New Roman" panose="02020603050405020304" pitchFamily="18" charset="0"/>
                <a:cs typeface="Times New Roman" panose="02020603050405020304" pitchFamily="18" charset="0"/>
              </a:rPr>
              <a:t> типа</a:t>
            </a:r>
            <a:endParaRPr lang="ru-RU" sz="2800" dirty="0"/>
          </a:p>
        </p:txBody>
      </p:sp>
      <p:pic>
        <p:nvPicPr>
          <p:cNvPr id="2" name="Рисунок 1"/>
          <p:cNvPicPr>
            <a:picLocks noChangeAspect="1"/>
          </p:cNvPicPr>
          <p:nvPr/>
        </p:nvPicPr>
        <p:blipFill>
          <a:blip r:embed="rId2"/>
          <a:stretch>
            <a:fillRect/>
          </a:stretch>
        </p:blipFill>
        <p:spPr>
          <a:xfrm>
            <a:off x="630082" y="1429732"/>
            <a:ext cx="3873381" cy="1069054"/>
          </a:xfrm>
          <a:prstGeom prst="rect">
            <a:avLst/>
          </a:prstGeom>
        </p:spPr>
      </p:pic>
      <p:sp>
        <p:nvSpPr>
          <p:cNvPr id="21" name="Прямоугольник 20"/>
          <p:cNvSpPr/>
          <p:nvPr/>
        </p:nvSpPr>
        <p:spPr>
          <a:xfrm>
            <a:off x="630082" y="935466"/>
            <a:ext cx="9805505"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Так как частота входного сигнала </a:t>
            </a:r>
            <a:r>
              <a:rPr lang="en-US" sz="2400" dirty="0" smtClean="0">
                <a:solidFill>
                  <a:srgbClr val="000000"/>
                </a:solidFill>
                <a:latin typeface="Times New Roman" panose="02020603050405020304" pitchFamily="18" charset="0"/>
                <a:cs typeface="Times New Roman" panose="02020603050405020304" pitchFamily="18" charset="0"/>
              </a:rPr>
              <a:t>f0 </a:t>
            </a:r>
            <a:r>
              <a:rPr lang="ru-RU" sz="2400" dirty="0" smtClean="0">
                <a:solidFill>
                  <a:srgbClr val="000000"/>
                </a:solidFill>
                <a:latin typeface="Times New Roman" panose="02020603050405020304" pitchFamily="18" charset="0"/>
                <a:cs typeface="Times New Roman" panose="02020603050405020304" pitchFamily="18" charset="0"/>
              </a:rPr>
              <a:t>флуктуирует, заменим частоту</a:t>
            </a:r>
            <a:r>
              <a:rPr lang="en-US" sz="2400" dirty="0" smtClean="0">
                <a:solidFill>
                  <a:srgbClr val="000000"/>
                </a:solidFill>
                <a:latin typeface="Times New Roman" panose="02020603050405020304" pitchFamily="18" charset="0"/>
                <a:cs typeface="Times New Roman" panose="02020603050405020304" pitchFamily="18" charset="0"/>
              </a:rPr>
              <a:t>      </a:t>
            </a:r>
            <a:r>
              <a:rPr lang="ru-RU" sz="2400" dirty="0" smtClean="0">
                <a:solidFill>
                  <a:srgbClr val="000000"/>
                </a:solidFill>
                <a:latin typeface="Times New Roman" panose="02020603050405020304" pitchFamily="18" charset="0"/>
                <a:cs typeface="Times New Roman" panose="02020603050405020304" pitchFamily="18" charset="0"/>
              </a:rPr>
              <a:t>на </a:t>
            </a:r>
            <a:endParaRPr lang="ru-RU" sz="2400" dirty="0"/>
          </a:p>
        </p:txBody>
      </p:sp>
      <p:pic>
        <p:nvPicPr>
          <p:cNvPr id="3" name="Рисунок 2"/>
          <p:cNvPicPr>
            <a:picLocks noChangeAspect="1"/>
          </p:cNvPicPr>
          <p:nvPr/>
        </p:nvPicPr>
        <p:blipFill>
          <a:blip r:embed="rId3"/>
          <a:stretch>
            <a:fillRect/>
          </a:stretch>
        </p:blipFill>
        <p:spPr>
          <a:xfrm>
            <a:off x="5155399" y="997022"/>
            <a:ext cx="342576" cy="418704"/>
          </a:xfrm>
          <a:prstGeom prst="rect">
            <a:avLst/>
          </a:prstGeom>
        </p:spPr>
      </p:pic>
      <p:pic>
        <p:nvPicPr>
          <p:cNvPr id="23" name="Рисунок 22"/>
          <p:cNvPicPr>
            <a:picLocks noChangeAspect="1"/>
          </p:cNvPicPr>
          <p:nvPr/>
        </p:nvPicPr>
        <p:blipFill>
          <a:blip r:embed="rId3"/>
          <a:stretch>
            <a:fillRect/>
          </a:stretch>
        </p:blipFill>
        <p:spPr>
          <a:xfrm>
            <a:off x="9518669" y="1016766"/>
            <a:ext cx="342576" cy="418704"/>
          </a:xfrm>
          <a:prstGeom prst="rect">
            <a:avLst/>
          </a:prstGeom>
        </p:spPr>
      </p:pic>
      <p:pic>
        <p:nvPicPr>
          <p:cNvPr id="4" name="Рисунок 3"/>
          <p:cNvPicPr>
            <a:picLocks noChangeAspect="1"/>
          </p:cNvPicPr>
          <p:nvPr/>
        </p:nvPicPr>
        <p:blipFill>
          <a:blip r:embed="rId4"/>
          <a:stretch>
            <a:fillRect/>
          </a:stretch>
        </p:blipFill>
        <p:spPr>
          <a:xfrm>
            <a:off x="10316721" y="939310"/>
            <a:ext cx="1475711" cy="596349"/>
          </a:xfrm>
          <a:prstGeom prst="rect">
            <a:avLst/>
          </a:prstGeom>
        </p:spPr>
      </p:pic>
      <p:sp>
        <p:nvSpPr>
          <p:cNvPr id="26" name="Прямоугольник 25"/>
          <p:cNvSpPr/>
          <p:nvPr/>
        </p:nvSpPr>
        <p:spPr>
          <a:xfrm>
            <a:off x="4525125" y="1660901"/>
            <a:ext cx="3643562"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Среднее значение частоты</a:t>
            </a:r>
            <a:endParaRPr lang="ru-RU" sz="2400" dirty="0"/>
          </a:p>
        </p:txBody>
      </p:sp>
      <p:sp>
        <p:nvSpPr>
          <p:cNvPr id="27" name="Прямоугольник 26"/>
          <p:cNvSpPr/>
          <p:nvPr/>
        </p:nvSpPr>
        <p:spPr>
          <a:xfrm>
            <a:off x="631266" y="2510301"/>
            <a:ext cx="6757812"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Переходим к относительному изменению частоты</a:t>
            </a:r>
            <a:endParaRPr lang="ru-RU" sz="2400" dirty="0"/>
          </a:p>
        </p:txBody>
      </p:sp>
      <p:pic>
        <p:nvPicPr>
          <p:cNvPr id="6" name="Рисунок 5"/>
          <p:cNvPicPr>
            <a:picLocks noChangeAspect="1"/>
          </p:cNvPicPr>
          <p:nvPr/>
        </p:nvPicPr>
        <p:blipFill>
          <a:blip r:embed="rId5"/>
          <a:stretch>
            <a:fillRect/>
          </a:stretch>
        </p:blipFill>
        <p:spPr>
          <a:xfrm>
            <a:off x="7470504" y="2483668"/>
            <a:ext cx="2451141" cy="561495"/>
          </a:xfrm>
          <a:prstGeom prst="rect">
            <a:avLst/>
          </a:prstGeom>
        </p:spPr>
      </p:pic>
      <p:sp>
        <p:nvSpPr>
          <p:cNvPr id="44" name="Прямоугольник 43"/>
          <p:cNvSpPr/>
          <p:nvPr/>
        </p:nvSpPr>
        <p:spPr>
          <a:xfrm>
            <a:off x="725021" y="3186892"/>
            <a:ext cx="5759397"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Среднее нормированное значение частоты</a:t>
            </a:r>
            <a:endParaRPr lang="ru-RU" sz="2400" dirty="0"/>
          </a:p>
        </p:txBody>
      </p:sp>
      <p:pic>
        <p:nvPicPr>
          <p:cNvPr id="8" name="Рисунок 7"/>
          <p:cNvPicPr>
            <a:picLocks noChangeAspect="1"/>
          </p:cNvPicPr>
          <p:nvPr/>
        </p:nvPicPr>
        <p:blipFill>
          <a:blip r:embed="rId6"/>
          <a:stretch>
            <a:fillRect/>
          </a:stretch>
        </p:blipFill>
        <p:spPr>
          <a:xfrm>
            <a:off x="8266219" y="3045163"/>
            <a:ext cx="2549538" cy="829577"/>
          </a:xfrm>
          <a:prstGeom prst="rect">
            <a:avLst/>
          </a:prstGeom>
        </p:spPr>
      </p:pic>
      <p:pic>
        <p:nvPicPr>
          <p:cNvPr id="10" name="Рисунок 9"/>
          <p:cNvPicPr>
            <a:picLocks noChangeAspect="1"/>
          </p:cNvPicPr>
          <p:nvPr/>
        </p:nvPicPr>
        <p:blipFill>
          <a:blip r:embed="rId7"/>
          <a:stretch>
            <a:fillRect/>
          </a:stretch>
        </p:blipFill>
        <p:spPr>
          <a:xfrm>
            <a:off x="3202428" y="3846979"/>
            <a:ext cx="3371519" cy="1068569"/>
          </a:xfrm>
          <a:prstGeom prst="rect">
            <a:avLst/>
          </a:prstGeom>
        </p:spPr>
      </p:pic>
      <p:sp>
        <p:nvSpPr>
          <p:cNvPr id="46" name="Прямоугольник 45"/>
          <p:cNvSpPr/>
          <p:nvPr/>
        </p:nvSpPr>
        <p:spPr>
          <a:xfrm>
            <a:off x="725021" y="4155656"/>
            <a:ext cx="2450479"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Весовая функция</a:t>
            </a:r>
            <a:endParaRPr lang="ru-RU" sz="2400" dirty="0"/>
          </a:p>
        </p:txBody>
      </p:sp>
      <p:pic>
        <p:nvPicPr>
          <p:cNvPr id="11" name="Рисунок 10"/>
          <p:cNvPicPr>
            <a:picLocks noChangeAspect="1"/>
          </p:cNvPicPr>
          <p:nvPr/>
        </p:nvPicPr>
        <p:blipFill>
          <a:blip r:embed="rId8"/>
          <a:stretch>
            <a:fillRect/>
          </a:stretch>
        </p:blipFill>
        <p:spPr>
          <a:xfrm>
            <a:off x="6305142" y="4802845"/>
            <a:ext cx="2167872" cy="963499"/>
          </a:xfrm>
          <a:prstGeom prst="rect">
            <a:avLst/>
          </a:prstGeom>
        </p:spPr>
      </p:pic>
      <p:sp>
        <p:nvSpPr>
          <p:cNvPr id="47" name="Прямоугольник 46"/>
          <p:cNvSpPr/>
          <p:nvPr/>
        </p:nvSpPr>
        <p:spPr>
          <a:xfrm>
            <a:off x="630082" y="4960982"/>
            <a:ext cx="5604035"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Основное требование к весовой функции</a:t>
            </a:r>
            <a:endParaRPr lang="ru-RU" sz="2400" dirty="0"/>
          </a:p>
        </p:txBody>
      </p:sp>
      <p:sp>
        <p:nvSpPr>
          <p:cNvPr id="48" name="Прямоугольник 47"/>
          <p:cNvSpPr/>
          <p:nvPr/>
        </p:nvSpPr>
        <p:spPr>
          <a:xfrm>
            <a:off x="630081" y="5929746"/>
            <a:ext cx="6657272"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СКО для флуктуаций среднего значения частоты </a:t>
            </a:r>
            <a:endParaRPr lang="ru-RU" sz="2400" dirty="0"/>
          </a:p>
        </p:txBody>
      </p:sp>
      <p:pic>
        <p:nvPicPr>
          <p:cNvPr id="12" name="Рисунок 11"/>
          <p:cNvPicPr>
            <a:picLocks noChangeAspect="1"/>
          </p:cNvPicPr>
          <p:nvPr/>
        </p:nvPicPr>
        <p:blipFill>
          <a:blip r:embed="rId9"/>
          <a:stretch>
            <a:fillRect/>
          </a:stretch>
        </p:blipFill>
        <p:spPr>
          <a:xfrm>
            <a:off x="7493850" y="5776764"/>
            <a:ext cx="1364670" cy="767627"/>
          </a:xfrm>
          <a:prstGeom prst="rect">
            <a:avLst/>
          </a:prstGeom>
        </p:spPr>
      </p:pic>
      <p:sp>
        <p:nvSpPr>
          <p:cNvPr id="49" name="Прямоугольник 48"/>
          <p:cNvSpPr/>
          <p:nvPr/>
        </p:nvSpPr>
        <p:spPr>
          <a:xfrm>
            <a:off x="9024057" y="6160578"/>
            <a:ext cx="2228431"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Откуда двойка?</a:t>
            </a:r>
            <a:endParaRPr lang="ru-RU" sz="2400" dirty="0"/>
          </a:p>
        </p:txBody>
      </p:sp>
    </p:spTree>
    <p:extLst>
      <p:ext uri="{BB962C8B-B14F-4D97-AF65-F5344CB8AC3E}">
        <p14:creationId xmlns:p14="http://schemas.microsoft.com/office/powerpoint/2010/main" val="215588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1622250" y="236350"/>
            <a:ext cx="9432326"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Модифицированная вариация </a:t>
            </a:r>
            <a:r>
              <a:rPr lang="ru-RU" sz="2800" dirty="0" err="1">
                <a:solidFill>
                  <a:srgbClr val="000000"/>
                </a:solidFill>
                <a:latin typeface="Times New Roman" panose="02020603050405020304" pitchFamily="18" charset="0"/>
                <a:cs typeface="Times New Roman" panose="02020603050405020304" pitchFamily="18" charset="0"/>
              </a:rPr>
              <a:t>Аллана</a:t>
            </a:r>
            <a:r>
              <a:rPr lang="ru-RU" sz="2800" dirty="0">
                <a:solidFill>
                  <a:srgbClr val="000000"/>
                </a:solidFill>
                <a:latin typeface="Times New Roman" panose="02020603050405020304" pitchFamily="18" charset="0"/>
                <a:cs typeface="Times New Roman" panose="02020603050405020304" pitchFamily="18" charset="0"/>
              </a:rPr>
              <a:t> </a:t>
            </a:r>
            <a:r>
              <a:rPr lang="ru-RU" sz="2800" dirty="0" smtClean="0">
                <a:solidFill>
                  <a:srgbClr val="000000"/>
                </a:solidFill>
                <a:latin typeface="Times New Roman" panose="02020603050405020304" pitchFamily="18" charset="0"/>
                <a:cs typeface="Times New Roman" panose="02020603050405020304" pitchFamily="18" charset="0"/>
              </a:rPr>
              <a:t>(МВА) Счетчик </a:t>
            </a:r>
            <a:r>
              <a:rPr lang="el-GR" sz="2800" dirty="0" smtClean="0">
                <a:solidFill>
                  <a:srgbClr val="000000"/>
                </a:solidFill>
                <a:latin typeface="Times New Roman" panose="02020603050405020304" pitchFamily="18" charset="0"/>
                <a:cs typeface="Times New Roman" panose="02020603050405020304" pitchFamily="18" charset="0"/>
              </a:rPr>
              <a:t>λ</a:t>
            </a:r>
            <a:r>
              <a:rPr lang="ru-RU" sz="2800" dirty="0" smtClean="0">
                <a:solidFill>
                  <a:srgbClr val="000000"/>
                </a:solidFill>
                <a:latin typeface="Times New Roman" panose="02020603050405020304" pitchFamily="18" charset="0"/>
                <a:cs typeface="Times New Roman" panose="02020603050405020304" pitchFamily="18" charset="0"/>
              </a:rPr>
              <a:t> типа</a:t>
            </a:r>
            <a:endParaRPr lang="ru-RU" sz="2800" dirty="0"/>
          </a:p>
        </p:txBody>
      </p:sp>
      <p:pic>
        <p:nvPicPr>
          <p:cNvPr id="2" name="Рисунок 1"/>
          <p:cNvPicPr>
            <a:picLocks noChangeAspect="1"/>
          </p:cNvPicPr>
          <p:nvPr/>
        </p:nvPicPr>
        <p:blipFill>
          <a:blip r:embed="rId2"/>
          <a:stretch>
            <a:fillRect/>
          </a:stretch>
        </p:blipFill>
        <p:spPr>
          <a:xfrm>
            <a:off x="282305" y="1052035"/>
            <a:ext cx="11297454" cy="4173174"/>
          </a:xfrm>
          <a:prstGeom prst="rect">
            <a:avLst/>
          </a:prstGeom>
        </p:spPr>
      </p:pic>
    </p:spTree>
    <p:extLst>
      <p:ext uri="{BB962C8B-B14F-4D97-AF65-F5344CB8AC3E}">
        <p14:creationId xmlns:p14="http://schemas.microsoft.com/office/powerpoint/2010/main" val="1537011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1622250" y="236350"/>
            <a:ext cx="9432326"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Модифицированная вариация </a:t>
            </a:r>
            <a:r>
              <a:rPr lang="ru-RU" sz="2800" dirty="0" err="1">
                <a:solidFill>
                  <a:srgbClr val="000000"/>
                </a:solidFill>
                <a:latin typeface="Times New Roman" panose="02020603050405020304" pitchFamily="18" charset="0"/>
                <a:cs typeface="Times New Roman" panose="02020603050405020304" pitchFamily="18" charset="0"/>
              </a:rPr>
              <a:t>Аллана</a:t>
            </a:r>
            <a:r>
              <a:rPr lang="ru-RU" sz="2800" dirty="0">
                <a:solidFill>
                  <a:srgbClr val="000000"/>
                </a:solidFill>
                <a:latin typeface="Times New Roman" panose="02020603050405020304" pitchFamily="18" charset="0"/>
                <a:cs typeface="Times New Roman" panose="02020603050405020304" pitchFamily="18" charset="0"/>
              </a:rPr>
              <a:t> </a:t>
            </a:r>
            <a:r>
              <a:rPr lang="ru-RU" sz="2800" dirty="0" smtClean="0">
                <a:solidFill>
                  <a:srgbClr val="000000"/>
                </a:solidFill>
                <a:latin typeface="Times New Roman" panose="02020603050405020304" pitchFamily="18" charset="0"/>
                <a:cs typeface="Times New Roman" panose="02020603050405020304" pitchFamily="18" charset="0"/>
              </a:rPr>
              <a:t>(МВА) Счетчик </a:t>
            </a:r>
            <a:r>
              <a:rPr lang="el-GR" sz="2800" dirty="0" smtClean="0">
                <a:solidFill>
                  <a:srgbClr val="000000"/>
                </a:solidFill>
                <a:latin typeface="Times New Roman" panose="02020603050405020304" pitchFamily="18" charset="0"/>
                <a:cs typeface="Times New Roman" panose="02020603050405020304" pitchFamily="18" charset="0"/>
              </a:rPr>
              <a:t>λ</a:t>
            </a:r>
            <a:r>
              <a:rPr lang="ru-RU" sz="2800" dirty="0" smtClean="0">
                <a:solidFill>
                  <a:srgbClr val="000000"/>
                </a:solidFill>
                <a:latin typeface="Times New Roman" panose="02020603050405020304" pitchFamily="18" charset="0"/>
                <a:cs typeface="Times New Roman" panose="02020603050405020304" pitchFamily="18" charset="0"/>
              </a:rPr>
              <a:t> типа</a:t>
            </a:r>
            <a:endParaRPr lang="ru-RU" sz="2800" dirty="0"/>
          </a:p>
        </p:txBody>
      </p:sp>
      <p:pic>
        <p:nvPicPr>
          <p:cNvPr id="3" name="Рисунок 2"/>
          <p:cNvPicPr>
            <a:picLocks noChangeAspect="1"/>
          </p:cNvPicPr>
          <p:nvPr/>
        </p:nvPicPr>
        <p:blipFill>
          <a:blip r:embed="rId2"/>
          <a:stretch>
            <a:fillRect/>
          </a:stretch>
        </p:blipFill>
        <p:spPr>
          <a:xfrm>
            <a:off x="2060293" y="759570"/>
            <a:ext cx="7489574" cy="5883358"/>
          </a:xfrm>
          <a:prstGeom prst="rect">
            <a:avLst/>
          </a:prstGeom>
        </p:spPr>
      </p:pic>
    </p:spTree>
    <p:extLst>
      <p:ext uri="{BB962C8B-B14F-4D97-AF65-F5344CB8AC3E}">
        <p14:creationId xmlns:p14="http://schemas.microsoft.com/office/powerpoint/2010/main" val="1433542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646176" y="411185"/>
            <a:ext cx="10960608" cy="1709699"/>
          </a:xfrm>
          <a:prstGeom prst="rect">
            <a:avLst/>
          </a:prstGeom>
        </p:spPr>
        <p:txBody>
          <a:bodyPr wrap="square">
            <a:spAutoFit/>
          </a:bodyPr>
          <a:lstStyle/>
          <a:p>
            <a:pPr>
              <a:lnSpc>
                <a:spcPct val="107000"/>
              </a:lnSpc>
              <a:spcAft>
                <a:spcPts val="800"/>
              </a:spcAft>
            </a:pPr>
            <a:r>
              <a:rPr lang="ru-RU" kern="100" dirty="0">
                <a:latin typeface="Times New Roman" panose="02020603050405020304" pitchFamily="18" charset="0"/>
                <a:ea typeface="Calibri" panose="020F0502020204030204" pitchFamily="34" charset="0"/>
                <a:cs typeface="Times New Roman" panose="02020603050405020304" pitchFamily="18" charset="0"/>
              </a:rPr>
              <a:t>Под </a:t>
            </a:r>
            <a:r>
              <a:rPr lang="ru-RU" sz="2000" b="1" kern="100" dirty="0">
                <a:latin typeface="Times New Roman" panose="02020603050405020304" pitchFamily="18" charset="0"/>
                <a:ea typeface="Calibri" panose="020F0502020204030204" pitchFamily="34" charset="0"/>
                <a:cs typeface="Times New Roman" panose="02020603050405020304" pitchFamily="18" charset="0"/>
              </a:rPr>
              <a:t>мультипликативным</a:t>
            </a:r>
            <a:r>
              <a:rPr lang="ru-RU" b="1" kern="100" dirty="0">
                <a:latin typeface="Times New Roman" panose="02020603050405020304" pitchFamily="18" charset="0"/>
                <a:ea typeface="Calibri" panose="020F0502020204030204" pitchFamily="34" charset="0"/>
                <a:cs typeface="Times New Roman" panose="02020603050405020304" pitchFamily="18" charset="0"/>
              </a:rPr>
              <a:t> </a:t>
            </a:r>
            <a:r>
              <a:rPr lang="ru-RU" kern="100" dirty="0">
                <a:latin typeface="Times New Roman" panose="02020603050405020304" pitchFamily="18" charset="0"/>
                <a:ea typeface="Calibri" panose="020F0502020204030204" pitchFamily="34" charset="0"/>
                <a:cs typeface="Times New Roman" panose="02020603050405020304" pitchFamily="18" charset="0"/>
              </a:rPr>
              <a:t>понимается шум, вызванный флуктуациями</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ru-RU" kern="100" dirty="0">
                <a:latin typeface="Times New Roman" panose="02020603050405020304" pitchFamily="18" charset="0"/>
                <a:ea typeface="Calibri" panose="020F0502020204030204" pitchFamily="34" charset="0"/>
                <a:cs typeface="Times New Roman" panose="02020603050405020304" pitchFamily="18" charset="0"/>
              </a:rPr>
              <a:t>параметров элемента и проявляющийся при приложении напряжения к этому</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ru-RU" kern="100" dirty="0">
                <a:latin typeface="Times New Roman" panose="02020603050405020304" pitchFamily="18" charset="0"/>
                <a:ea typeface="Calibri" panose="020F0502020204030204" pitchFamily="34" charset="0"/>
                <a:cs typeface="Times New Roman" panose="02020603050405020304" pitchFamily="18" charset="0"/>
              </a:rPr>
              <a:t>элементу, либо пропускании через него электрического тока.</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ru-RU" kern="100" dirty="0">
                <a:latin typeface="Times New Roman" panose="02020603050405020304" pitchFamily="18" charset="0"/>
                <a:ea typeface="Calibri" panose="020F0502020204030204" pitchFamily="34" charset="0"/>
                <a:cs typeface="Times New Roman" panose="02020603050405020304" pitchFamily="18" charset="0"/>
              </a:rPr>
              <a:t>Например, мультипликативную природу имеет шум </a:t>
            </a:r>
            <a:r>
              <a:rPr lang="ru-RU" i="1" kern="100" dirty="0">
                <a:latin typeface="Times New Roman" panose="02020603050405020304" pitchFamily="18" charset="0"/>
                <a:ea typeface="Calibri" panose="020F0502020204030204" pitchFamily="34" charset="0"/>
                <a:cs typeface="Times New Roman" panose="02020603050405020304" pitchFamily="18" charset="0"/>
              </a:rPr>
              <a:t>v</a:t>
            </a:r>
            <a:r>
              <a:rPr lang="ru-RU" kern="100" dirty="0">
                <a:latin typeface="Times New Roman" panose="02020603050405020304" pitchFamily="18" charset="0"/>
                <a:ea typeface="Calibri" panose="020F0502020204030204" pitchFamily="34" charset="0"/>
                <a:cs typeface="Times New Roman" panose="02020603050405020304" pitchFamily="18" charset="0"/>
              </a:rPr>
              <a:t>(</a:t>
            </a:r>
            <a:r>
              <a:rPr lang="ru-RU" i="1" kern="100" dirty="0">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 выделяющийся</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ru-RU" kern="100" dirty="0">
                <a:latin typeface="Times New Roman" panose="02020603050405020304" pitchFamily="18" charset="0"/>
                <a:ea typeface="Calibri" panose="020F0502020204030204" pitchFamily="34" charset="0"/>
                <a:cs typeface="Times New Roman" panose="02020603050405020304" pitchFamily="18" charset="0"/>
              </a:rPr>
              <a:t>на резисторе, обладающем флуктуациями сопротивления</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Рисунок 3"/>
          <p:cNvPicPr/>
          <p:nvPr/>
        </p:nvPicPr>
        <p:blipFill>
          <a:blip r:embed="rId2"/>
          <a:stretch>
            <a:fillRect/>
          </a:stretch>
        </p:blipFill>
        <p:spPr>
          <a:xfrm>
            <a:off x="1056512" y="2291778"/>
            <a:ext cx="2723007" cy="1280478"/>
          </a:xfrm>
          <a:prstGeom prst="rect">
            <a:avLst/>
          </a:prstGeom>
        </p:spPr>
      </p:pic>
      <p:sp>
        <p:nvSpPr>
          <p:cNvPr id="5" name="Прямоугольник 4"/>
          <p:cNvSpPr/>
          <p:nvPr/>
        </p:nvSpPr>
        <p:spPr>
          <a:xfrm>
            <a:off x="4242211" y="2737669"/>
            <a:ext cx="5804602" cy="368755"/>
          </a:xfrm>
          <a:prstGeom prst="rect">
            <a:avLst/>
          </a:prstGeom>
        </p:spPr>
        <p:txBody>
          <a:bodyPr wrap="none">
            <a:spAutoFit/>
          </a:bodyPr>
          <a:lstStyle/>
          <a:p>
            <a:pPr algn="just">
              <a:lnSpc>
                <a:spcPct val="107000"/>
              </a:lnSpc>
              <a:spcAft>
                <a:spcPts val="800"/>
              </a:spcAft>
            </a:pPr>
            <a:r>
              <a:rPr lang="ru-RU" b="1" i="1" kern="100" dirty="0">
                <a:latin typeface="Times New Roman" panose="02020603050405020304" pitchFamily="18" charset="0"/>
                <a:ea typeface="Calibri" panose="020F0502020204030204" pitchFamily="34" charset="0"/>
                <a:cs typeface="Times New Roman" panose="02020603050405020304" pitchFamily="18" charset="0"/>
              </a:rPr>
              <a:t>Резистор, обладающий флуктуациями сопротивления</a:t>
            </a:r>
            <a:endParaRPr lang="ru-RU" b="1"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Прямоугольник 8"/>
          <p:cNvSpPr/>
          <p:nvPr/>
        </p:nvSpPr>
        <p:spPr>
          <a:xfrm>
            <a:off x="646176" y="3723209"/>
            <a:ext cx="10960608" cy="2854243"/>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Допустим, что сопротивление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резистора подвержено флуктуациям:</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sz="105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sz="105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 +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dirty="0">
                <a:latin typeface="Times New Roman" panose="02020603050405020304" pitchFamily="18" charset="0"/>
                <a:ea typeface="Calibri" panose="020F0502020204030204" pitchFamily="34" charset="0"/>
                <a:cs typeface="Times New Roman" panose="02020603050405020304" pitchFamily="18" charset="0"/>
              </a:rPr>
              <a:t>Здесь </a:t>
            </a:r>
            <a:r>
              <a:rPr lang="ru-RU" i="1" dirty="0">
                <a:latin typeface="Times New Roman" panose="02020603050405020304" pitchFamily="18" charset="0"/>
                <a:ea typeface="Calibri" panose="020F0502020204030204" pitchFamily="34" charset="0"/>
                <a:cs typeface="Times New Roman" panose="02020603050405020304" pitchFamily="18" charset="0"/>
              </a:rPr>
              <a:t>R</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dirty="0">
                <a:latin typeface="Times New Roman" panose="02020603050405020304" pitchFamily="18" charset="0"/>
                <a:ea typeface="Calibri" panose="020F0502020204030204" pitchFamily="34" charset="0"/>
                <a:cs typeface="Times New Roman" panose="02020603050405020304" pitchFamily="18" charset="0"/>
              </a:rPr>
              <a:t> – невозмущенное сопротивление резистора, </a:t>
            </a:r>
            <a:r>
              <a:rPr lang="ru-RU"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i="1" dirty="0">
                <a:latin typeface="Times New Roman" panose="02020603050405020304" pitchFamily="18" charset="0"/>
                <a:ea typeface="Calibri" panose="020F0502020204030204" pitchFamily="34" charset="0"/>
                <a:cs typeface="Times New Roman" panose="02020603050405020304" pitchFamily="18" charset="0"/>
              </a:rPr>
              <a:t>R </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i="1" dirty="0">
                <a:latin typeface="Times New Roman" panose="02020603050405020304" pitchFamily="18" charset="0"/>
                <a:ea typeface="Calibri" panose="020F0502020204030204" pitchFamily="34" charset="0"/>
                <a:cs typeface="Times New Roman" panose="02020603050405020304" pitchFamily="18" charset="0"/>
              </a:rPr>
              <a:t>R</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i="1" dirty="0">
                <a:latin typeface="Times New Roman" panose="02020603050405020304" pitchFamily="18" charset="0"/>
                <a:ea typeface="Calibri" panose="020F0502020204030204" pitchFamily="34" charset="0"/>
                <a:cs typeface="Times New Roman" panose="02020603050405020304" pitchFamily="18" charset="0"/>
              </a:rPr>
              <a:t>t</a:t>
            </a:r>
            <a:r>
              <a:rPr lang="ru-RU" dirty="0">
                <a:latin typeface="Times New Roman" panose="02020603050405020304" pitchFamily="18" charset="0"/>
                <a:ea typeface="Calibri" panose="020F0502020204030204" pitchFamily="34" charset="0"/>
                <a:cs typeface="Times New Roman" panose="02020603050405020304" pitchFamily="18" charset="0"/>
              </a:rPr>
              <a:t>) – абсолютные флуктуации, </a:t>
            </a:r>
            <a:r>
              <a:rPr lang="ru-RU"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i="1" dirty="0">
                <a:latin typeface="Times New Roman" panose="02020603050405020304" pitchFamily="18" charset="0"/>
                <a:ea typeface="Calibri" panose="020F0502020204030204" pitchFamily="34" charset="0"/>
                <a:cs typeface="Times New Roman" panose="02020603050405020304" pitchFamily="18" charset="0"/>
              </a:rPr>
              <a:t>R </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i="1" dirty="0">
                <a:latin typeface="Times New Roman" panose="02020603050405020304" pitchFamily="18" charset="0"/>
                <a:ea typeface="Calibri" panose="020F0502020204030204" pitchFamily="34" charset="0"/>
                <a:cs typeface="Times New Roman" panose="02020603050405020304" pitchFamily="18" charset="0"/>
              </a:rPr>
              <a:t>R</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i="1" dirty="0">
                <a:latin typeface="Times New Roman" panose="02020603050405020304" pitchFamily="18" charset="0"/>
                <a:ea typeface="Calibri" panose="020F0502020204030204" pitchFamily="34" charset="0"/>
                <a:cs typeface="Times New Roman" panose="02020603050405020304" pitchFamily="18" charset="0"/>
              </a:rPr>
              <a:t>t</a:t>
            </a:r>
            <a:r>
              <a:rPr lang="ru-RU" dirty="0">
                <a:latin typeface="Times New Roman" panose="02020603050405020304" pitchFamily="18" charset="0"/>
                <a:ea typeface="Calibri" panose="020F0502020204030204" pitchFamily="34" charset="0"/>
                <a:cs typeface="Times New Roman" panose="02020603050405020304" pitchFamily="18" charset="0"/>
              </a:rPr>
              <a:t>) = </a:t>
            </a:r>
            <a:r>
              <a:rPr lang="ru-RU"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i="1" dirty="0">
                <a:latin typeface="Times New Roman" panose="02020603050405020304" pitchFamily="18" charset="0"/>
                <a:ea typeface="Calibri" panose="020F0502020204030204" pitchFamily="34" charset="0"/>
                <a:cs typeface="Times New Roman" panose="02020603050405020304" pitchFamily="18" charset="0"/>
              </a:rPr>
              <a:t>R</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i="1" dirty="0">
                <a:latin typeface="Times New Roman" panose="02020603050405020304" pitchFamily="18" charset="0"/>
                <a:ea typeface="Calibri" panose="020F0502020204030204" pitchFamily="34" charset="0"/>
                <a:cs typeface="Times New Roman" panose="02020603050405020304" pitchFamily="18" charset="0"/>
              </a:rPr>
              <a:t>t</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i="1" dirty="0">
                <a:latin typeface="Times New Roman" panose="02020603050405020304" pitchFamily="18" charset="0"/>
                <a:ea typeface="Calibri" panose="020F0502020204030204" pitchFamily="34" charset="0"/>
                <a:cs typeface="Times New Roman" panose="02020603050405020304" pitchFamily="18" charset="0"/>
              </a:rPr>
              <a:t>R</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dirty="0">
                <a:latin typeface="Times New Roman" panose="02020603050405020304" pitchFamily="18" charset="0"/>
                <a:ea typeface="Calibri" panose="020F0502020204030204" pitchFamily="34" charset="0"/>
                <a:cs typeface="Times New Roman" panose="02020603050405020304" pitchFamily="18" charset="0"/>
              </a:rPr>
              <a:t> – относительные флуктуации сопротивления. При пропускании через резистор фиксированного тока </a:t>
            </a:r>
            <a:r>
              <a:rPr lang="ru-RU" i="1" dirty="0">
                <a:latin typeface="Times New Roman" panose="02020603050405020304" pitchFamily="18" charset="0"/>
                <a:ea typeface="Calibri" panose="020F0502020204030204" pitchFamily="34" charset="0"/>
                <a:cs typeface="Times New Roman" panose="02020603050405020304" pitchFamily="18" charset="0"/>
              </a:rPr>
              <a:t>I</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dirty="0">
                <a:latin typeface="Times New Roman" panose="02020603050405020304" pitchFamily="18" charset="0"/>
                <a:ea typeface="Calibri" panose="020F0502020204030204" pitchFamily="34" charset="0"/>
                <a:cs typeface="Times New Roman" panose="02020603050405020304" pitchFamily="18" charset="0"/>
              </a:rPr>
              <a:t> на его выводах выделяется напряжение </a:t>
            </a:r>
            <a:r>
              <a:rPr lang="ru-RU" i="1" dirty="0">
                <a:latin typeface="Times New Roman" panose="02020603050405020304" pitchFamily="18" charset="0"/>
                <a:ea typeface="Calibri" panose="020F0502020204030204" pitchFamily="34" charset="0"/>
                <a:cs typeface="Times New Roman" panose="02020603050405020304" pitchFamily="18" charset="0"/>
              </a:rPr>
              <a:t>V</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i="1" dirty="0">
                <a:latin typeface="Times New Roman" panose="02020603050405020304" pitchFamily="18" charset="0"/>
                <a:ea typeface="Calibri" panose="020F0502020204030204" pitchFamily="34" charset="0"/>
                <a:cs typeface="Times New Roman" panose="02020603050405020304" pitchFamily="18" charset="0"/>
              </a:rPr>
              <a:t>t</a:t>
            </a:r>
            <a:r>
              <a:rPr lang="ru-RU" dirty="0">
                <a:latin typeface="Times New Roman" panose="02020603050405020304" pitchFamily="18" charset="0"/>
                <a:ea typeface="Calibri" panose="020F0502020204030204" pitchFamily="34" charset="0"/>
                <a:cs typeface="Times New Roman" panose="02020603050405020304" pitchFamily="18" charset="0"/>
              </a:rPr>
              <a:t>) = </a:t>
            </a:r>
            <a:r>
              <a:rPr lang="ru-RU" i="1" dirty="0">
                <a:latin typeface="Times New Roman" panose="02020603050405020304" pitchFamily="18" charset="0"/>
                <a:ea typeface="Calibri" panose="020F0502020204030204" pitchFamily="34" charset="0"/>
                <a:cs typeface="Times New Roman" panose="02020603050405020304" pitchFamily="18" charset="0"/>
              </a:rPr>
              <a:t>V</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dirty="0">
                <a:latin typeface="Times New Roman" panose="02020603050405020304" pitchFamily="18" charset="0"/>
                <a:ea typeface="Calibri" panose="020F0502020204030204" pitchFamily="34" charset="0"/>
                <a:cs typeface="Times New Roman" panose="02020603050405020304" pitchFamily="18" charset="0"/>
              </a:rPr>
              <a:t> + </a:t>
            </a:r>
            <a:r>
              <a:rPr lang="ru-RU" i="1" dirty="0">
                <a:latin typeface="Times New Roman" panose="02020603050405020304" pitchFamily="18" charset="0"/>
                <a:ea typeface="Calibri" panose="020F0502020204030204" pitchFamily="34" charset="0"/>
                <a:cs typeface="Times New Roman" panose="02020603050405020304" pitchFamily="18" charset="0"/>
              </a:rPr>
              <a:t>v</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i="1" dirty="0">
                <a:latin typeface="Times New Roman" panose="02020603050405020304" pitchFamily="18" charset="0"/>
                <a:ea typeface="Calibri" panose="020F0502020204030204" pitchFamily="34" charset="0"/>
                <a:cs typeface="Times New Roman" panose="02020603050405020304" pitchFamily="18" charset="0"/>
              </a:rPr>
              <a:t>t</a:t>
            </a:r>
            <a:r>
              <a:rPr lang="ru-RU" dirty="0">
                <a:latin typeface="Times New Roman" panose="02020603050405020304" pitchFamily="18" charset="0"/>
                <a:ea typeface="Calibri" panose="020F0502020204030204" pitchFamily="34" charset="0"/>
                <a:cs typeface="Times New Roman" panose="02020603050405020304" pitchFamily="18" charset="0"/>
              </a:rPr>
              <a:t>). Здесь </a:t>
            </a:r>
            <a:r>
              <a:rPr lang="ru-RU" i="1" dirty="0">
                <a:latin typeface="Times New Roman" panose="02020603050405020304" pitchFamily="18" charset="0"/>
                <a:ea typeface="Calibri" panose="020F0502020204030204" pitchFamily="34" charset="0"/>
                <a:cs typeface="Times New Roman" panose="02020603050405020304" pitchFamily="18" charset="0"/>
              </a:rPr>
              <a:t>V</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dirty="0">
                <a:latin typeface="Times New Roman" panose="02020603050405020304" pitchFamily="18" charset="0"/>
                <a:ea typeface="Calibri" panose="020F0502020204030204" pitchFamily="34" charset="0"/>
                <a:cs typeface="Times New Roman" panose="02020603050405020304" pitchFamily="18" charset="0"/>
              </a:rPr>
              <a:t> = </a:t>
            </a:r>
            <a:r>
              <a:rPr lang="ru-RU" i="1" dirty="0">
                <a:latin typeface="Times New Roman" panose="02020603050405020304" pitchFamily="18" charset="0"/>
                <a:ea typeface="Calibri" panose="020F0502020204030204" pitchFamily="34" charset="0"/>
                <a:cs typeface="Times New Roman" panose="02020603050405020304" pitchFamily="18" charset="0"/>
              </a:rPr>
              <a:t>I</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dirty="0">
                <a:latin typeface="Times New Roman" panose="02020603050405020304" pitchFamily="18" charset="0"/>
                <a:ea typeface="Calibri" panose="020F0502020204030204" pitchFamily="34" charset="0"/>
                <a:cs typeface="Times New Roman" panose="02020603050405020304" pitchFamily="18" charset="0"/>
              </a:rPr>
              <a:t>·</a:t>
            </a:r>
            <a:r>
              <a:rPr lang="ru-RU" i="1" dirty="0">
                <a:latin typeface="Times New Roman" panose="02020603050405020304" pitchFamily="18" charset="0"/>
                <a:ea typeface="Calibri" panose="020F0502020204030204" pitchFamily="34" charset="0"/>
                <a:cs typeface="Times New Roman" panose="02020603050405020304" pitchFamily="18" charset="0"/>
              </a:rPr>
              <a:t>R</a:t>
            </a:r>
            <a:r>
              <a:rPr lang="ru-RU"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dirty="0">
                <a:latin typeface="Times New Roman" panose="02020603050405020304" pitchFamily="18" charset="0"/>
                <a:ea typeface="Calibri" panose="020F0502020204030204" pitchFamily="34" charset="0"/>
                <a:cs typeface="Times New Roman" panose="02020603050405020304" pitchFamily="18" charset="0"/>
              </a:rPr>
              <a:t> – невозмущенное значение падения напряжения на резисторе. </a:t>
            </a:r>
            <a:r>
              <a:rPr lang="ru-RU" kern="100" dirty="0">
                <a:latin typeface="Times New Roman" panose="02020603050405020304" pitchFamily="18" charset="0"/>
                <a:ea typeface="Calibri" panose="020F0502020204030204" pitchFamily="34" charset="0"/>
                <a:cs typeface="Times New Roman" panose="02020603050405020304" pitchFamily="18" charset="0"/>
              </a:rPr>
              <a:t>Шумовое напряжение </a:t>
            </a:r>
            <a:r>
              <a:rPr lang="ru-RU" i="1" kern="100" dirty="0">
                <a:latin typeface="Times New Roman" panose="02020603050405020304" pitchFamily="18" charset="0"/>
                <a:ea typeface="Calibri" panose="020F0502020204030204" pitchFamily="34" charset="0"/>
                <a:cs typeface="Times New Roman" panose="02020603050405020304" pitchFamily="18" charset="0"/>
              </a:rPr>
              <a:t>v</a:t>
            </a:r>
            <a:r>
              <a:rPr lang="ru-RU" kern="100" dirty="0">
                <a:latin typeface="Times New Roman" panose="02020603050405020304" pitchFamily="18" charset="0"/>
                <a:ea typeface="Calibri" panose="020F0502020204030204" pitchFamily="34" charset="0"/>
                <a:cs typeface="Times New Roman" panose="02020603050405020304" pitchFamily="18" charset="0"/>
              </a:rPr>
              <a:t>(</a:t>
            </a:r>
            <a:r>
              <a:rPr lang="ru-RU" i="1" kern="100" dirty="0">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 обусловлено наличием флуктуаций сопротивления:</a:t>
            </a:r>
          </a:p>
          <a:p>
            <a:pPr algn="just">
              <a:lnSpc>
                <a:spcPct val="107000"/>
              </a:lnSpc>
              <a:spcAft>
                <a:spcPts val="800"/>
              </a:spcAft>
            </a:pPr>
            <a:r>
              <a:rPr lang="ru-RU" i="1" kern="100" dirty="0">
                <a:latin typeface="Times New Roman" panose="02020603050405020304" pitchFamily="18" charset="0"/>
                <a:ea typeface="Calibri" panose="020F0502020204030204" pitchFamily="34" charset="0"/>
                <a:cs typeface="Times New Roman" panose="02020603050405020304" pitchFamily="18" charset="0"/>
              </a:rPr>
              <a:t>v</a:t>
            </a:r>
            <a:r>
              <a:rPr lang="ru-RU" kern="100" dirty="0">
                <a:latin typeface="Times New Roman" panose="02020603050405020304" pitchFamily="18" charset="0"/>
                <a:ea typeface="Calibri" panose="020F0502020204030204" pitchFamily="34" charset="0"/>
                <a:cs typeface="Times New Roman" panose="02020603050405020304" pitchFamily="18" charset="0"/>
              </a:rPr>
              <a:t>(</a:t>
            </a:r>
            <a:r>
              <a:rPr lang="ru-RU" i="1" kern="100" dirty="0">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 = </a:t>
            </a:r>
            <a:r>
              <a:rPr lang="ru-RU" i="1" kern="100" dirty="0">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kern="10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i="1" kern="100" dirty="0">
                <a:latin typeface="Times New Roman" panose="02020603050405020304" pitchFamily="18" charset="0"/>
                <a:ea typeface="Calibri" panose="020F0502020204030204" pitchFamily="34" charset="0"/>
                <a:cs typeface="Times New Roman" panose="02020603050405020304" pitchFamily="18" charset="0"/>
              </a:rPr>
              <a:t>R</a:t>
            </a:r>
            <a:r>
              <a:rPr lang="ru-RU" kern="100" dirty="0">
                <a:latin typeface="Times New Roman" panose="02020603050405020304" pitchFamily="18" charset="0"/>
                <a:ea typeface="Calibri" panose="020F0502020204030204" pitchFamily="34" charset="0"/>
                <a:cs typeface="Times New Roman" panose="02020603050405020304" pitchFamily="18" charset="0"/>
              </a:rPr>
              <a:t>(</a:t>
            </a:r>
            <a:r>
              <a:rPr lang="ru-RU" i="1" kern="100" dirty="0">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 = </a:t>
            </a:r>
            <a:r>
              <a:rPr lang="ru-RU" i="1" kern="100" dirty="0">
                <a:latin typeface="Times New Roman" panose="02020603050405020304" pitchFamily="18" charset="0"/>
                <a:ea typeface="Calibri" panose="020F0502020204030204" pitchFamily="34" charset="0"/>
                <a:cs typeface="Times New Roman" panose="02020603050405020304" pitchFamily="18" charset="0"/>
              </a:rPr>
              <a:t>V</a:t>
            </a:r>
            <a:r>
              <a:rPr lang="ru-RU" kern="100"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kern="10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i="1" kern="100" dirty="0">
                <a:latin typeface="Times New Roman" panose="02020603050405020304" pitchFamily="18" charset="0"/>
                <a:ea typeface="Calibri" panose="020F0502020204030204" pitchFamily="34" charset="0"/>
                <a:cs typeface="Times New Roman" panose="02020603050405020304" pitchFamily="18" charset="0"/>
              </a:rPr>
              <a:t>R</a:t>
            </a:r>
            <a:r>
              <a:rPr lang="ru-RU" kern="100" dirty="0">
                <a:latin typeface="Times New Roman" panose="02020603050405020304" pitchFamily="18" charset="0"/>
                <a:ea typeface="Calibri" panose="020F0502020204030204" pitchFamily="34" charset="0"/>
                <a:cs typeface="Times New Roman" panose="02020603050405020304" pitchFamily="18" charset="0"/>
              </a:rPr>
              <a:t>(</a:t>
            </a:r>
            <a:r>
              <a:rPr lang="ru-RU" i="1" kern="100" dirty="0">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 .</a:t>
            </a:r>
          </a:p>
          <a:p>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3240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1622250" y="236350"/>
            <a:ext cx="9432326"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Модифицированная вариация </a:t>
            </a:r>
            <a:r>
              <a:rPr lang="ru-RU" sz="2800" dirty="0" err="1">
                <a:solidFill>
                  <a:srgbClr val="000000"/>
                </a:solidFill>
                <a:latin typeface="Times New Roman" panose="02020603050405020304" pitchFamily="18" charset="0"/>
                <a:cs typeface="Times New Roman" panose="02020603050405020304" pitchFamily="18" charset="0"/>
              </a:rPr>
              <a:t>Аллана</a:t>
            </a:r>
            <a:r>
              <a:rPr lang="ru-RU" sz="2800" dirty="0">
                <a:solidFill>
                  <a:srgbClr val="000000"/>
                </a:solidFill>
                <a:latin typeface="Times New Roman" panose="02020603050405020304" pitchFamily="18" charset="0"/>
                <a:cs typeface="Times New Roman" panose="02020603050405020304" pitchFamily="18" charset="0"/>
              </a:rPr>
              <a:t> </a:t>
            </a:r>
            <a:r>
              <a:rPr lang="ru-RU" sz="2800" dirty="0" smtClean="0">
                <a:solidFill>
                  <a:srgbClr val="000000"/>
                </a:solidFill>
                <a:latin typeface="Times New Roman" panose="02020603050405020304" pitchFamily="18" charset="0"/>
                <a:cs typeface="Times New Roman" panose="02020603050405020304" pitchFamily="18" charset="0"/>
              </a:rPr>
              <a:t>(МВА) Счетчик </a:t>
            </a:r>
            <a:r>
              <a:rPr lang="el-GR" sz="2800" dirty="0" smtClean="0">
                <a:solidFill>
                  <a:srgbClr val="000000"/>
                </a:solidFill>
                <a:latin typeface="Times New Roman" panose="02020603050405020304" pitchFamily="18" charset="0"/>
                <a:cs typeface="Times New Roman" panose="02020603050405020304" pitchFamily="18" charset="0"/>
              </a:rPr>
              <a:t>λ</a:t>
            </a:r>
            <a:r>
              <a:rPr lang="ru-RU" sz="2800" dirty="0" smtClean="0">
                <a:solidFill>
                  <a:srgbClr val="000000"/>
                </a:solidFill>
                <a:latin typeface="Times New Roman" panose="02020603050405020304" pitchFamily="18" charset="0"/>
                <a:cs typeface="Times New Roman" panose="02020603050405020304" pitchFamily="18" charset="0"/>
              </a:rPr>
              <a:t> типа</a:t>
            </a:r>
            <a:endParaRPr lang="ru-RU" sz="2800" dirty="0"/>
          </a:p>
        </p:txBody>
      </p:sp>
      <p:sp>
        <p:nvSpPr>
          <p:cNvPr id="44" name="Прямоугольник 43"/>
          <p:cNvSpPr/>
          <p:nvPr/>
        </p:nvSpPr>
        <p:spPr>
          <a:xfrm>
            <a:off x="725021" y="2605946"/>
            <a:ext cx="7961347"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Среднее нормированное значение частоты по </a:t>
            </a:r>
            <a:r>
              <a:rPr lang="en-US" sz="2400" dirty="0" smtClean="0">
                <a:solidFill>
                  <a:srgbClr val="000000"/>
                </a:solidFill>
                <a:latin typeface="Times New Roman" panose="02020603050405020304" pitchFamily="18" charset="0"/>
                <a:cs typeface="Times New Roman" panose="02020603050405020304" pitchFamily="18" charset="0"/>
              </a:rPr>
              <a:t>n </a:t>
            </a:r>
            <a:r>
              <a:rPr lang="ru-RU" sz="2400" dirty="0" smtClean="0">
                <a:solidFill>
                  <a:srgbClr val="000000"/>
                </a:solidFill>
                <a:latin typeface="Times New Roman" panose="02020603050405020304" pitchFamily="18" charset="0"/>
                <a:cs typeface="Times New Roman" panose="02020603050405020304" pitchFamily="18" charset="0"/>
              </a:rPr>
              <a:t>измерениям</a:t>
            </a:r>
            <a:endParaRPr lang="ru-RU" sz="2400" dirty="0"/>
          </a:p>
        </p:txBody>
      </p:sp>
      <p:sp>
        <p:nvSpPr>
          <p:cNvPr id="46" name="Прямоугольник 45"/>
          <p:cNvSpPr/>
          <p:nvPr/>
        </p:nvSpPr>
        <p:spPr>
          <a:xfrm>
            <a:off x="725021" y="4640284"/>
            <a:ext cx="2450479"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Весовая функция</a:t>
            </a:r>
            <a:endParaRPr lang="ru-RU" sz="2400" dirty="0"/>
          </a:p>
        </p:txBody>
      </p:sp>
      <p:sp>
        <p:nvSpPr>
          <p:cNvPr id="48" name="Прямоугольник 47"/>
          <p:cNvSpPr/>
          <p:nvPr/>
        </p:nvSpPr>
        <p:spPr>
          <a:xfrm>
            <a:off x="630081" y="5929746"/>
            <a:ext cx="6657272"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СКО для флуктуаций среднего значения частоты </a:t>
            </a:r>
            <a:endParaRPr lang="ru-RU" sz="2400" dirty="0"/>
          </a:p>
        </p:txBody>
      </p:sp>
      <p:sp>
        <p:nvSpPr>
          <p:cNvPr id="20" name="Прямоугольник 19"/>
          <p:cNvSpPr/>
          <p:nvPr/>
        </p:nvSpPr>
        <p:spPr>
          <a:xfrm>
            <a:off x="614310" y="922633"/>
            <a:ext cx="10301090"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Выполняем </a:t>
            </a:r>
            <a:r>
              <a:rPr lang="en-US" sz="2400" dirty="0" smtClean="0">
                <a:solidFill>
                  <a:srgbClr val="000000"/>
                </a:solidFill>
                <a:latin typeface="Times New Roman" panose="02020603050405020304" pitchFamily="18" charset="0"/>
                <a:cs typeface="Times New Roman" panose="02020603050405020304" pitchFamily="18" charset="0"/>
              </a:rPr>
              <a:t>n</a:t>
            </a:r>
            <a:r>
              <a:rPr lang="ru-RU" sz="2400" dirty="0" smtClean="0">
                <a:solidFill>
                  <a:srgbClr val="000000"/>
                </a:solidFill>
                <a:latin typeface="Times New Roman" panose="02020603050405020304" pitchFamily="18" charset="0"/>
                <a:cs typeface="Times New Roman" panose="02020603050405020304" pitchFamily="18" charset="0"/>
              </a:rPr>
              <a:t> измерений частоты с задержкой относительно предыдущего на </a:t>
            </a:r>
            <a:endParaRPr lang="ru-RU" sz="2400" dirty="0"/>
          </a:p>
        </p:txBody>
      </p:sp>
      <p:pic>
        <p:nvPicPr>
          <p:cNvPr id="5" name="Рисунок 4"/>
          <p:cNvPicPr>
            <a:picLocks noChangeAspect="1"/>
          </p:cNvPicPr>
          <p:nvPr/>
        </p:nvPicPr>
        <p:blipFill>
          <a:blip r:embed="rId2"/>
          <a:stretch>
            <a:fillRect/>
          </a:stretch>
        </p:blipFill>
        <p:spPr>
          <a:xfrm>
            <a:off x="10830649" y="1006755"/>
            <a:ext cx="1018767" cy="377543"/>
          </a:xfrm>
          <a:prstGeom prst="rect">
            <a:avLst/>
          </a:prstGeom>
        </p:spPr>
      </p:pic>
      <p:pic>
        <p:nvPicPr>
          <p:cNvPr id="9" name="Рисунок 8"/>
          <p:cNvPicPr>
            <a:picLocks noChangeAspect="1"/>
          </p:cNvPicPr>
          <p:nvPr/>
        </p:nvPicPr>
        <p:blipFill>
          <a:blip r:embed="rId3"/>
          <a:stretch>
            <a:fillRect/>
          </a:stretch>
        </p:blipFill>
        <p:spPr>
          <a:xfrm>
            <a:off x="1142731" y="1480484"/>
            <a:ext cx="5631972" cy="960748"/>
          </a:xfrm>
          <a:prstGeom prst="rect">
            <a:avLst/>
          </a:prstGeom>
        </p:spPr>
      </p:pic>
      <p:sp>
        <p:nvSpPr>
          <p:cNvPr id="24" name="Прямоугольник 23"/>
          <p:cNvSpPr/>
          <p:nvPr/>
        </p:nvSpPr>
        <p:spPr>
          <a:xfrm>
            <a:off x="7187087" y="1663705"/>
            <a:ext cx="3858685"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Частота при </a:t>
            </a:r>
            <a:r>
              <a:rPr lang="en-US" sz="2400" dirty="0" err="1" smtClean="0">
                <a:solidFill>
                  <a:srgbClr val="000000"/>
                </a:solidFill>
                <a:latin typeface="Times New Roman" panose="02020603050405020304" pitchFamily="18" charset="0"/>
                <a:cs typeface="Times New Roman" panose="02020603050405020304" pitchFamily="18" charset="0"/>
              </a:rPr>
              <a:t>i</a:t>
            </a:r>
            <a:r>
              <a:rPr lang="en-US" sz="2400" dirty="0" smtClean="0">
                <a:solidFill>
                  <a:srgbClr val="000000"/>
                </a:solidFill>
                <a:latin typeface="Times New Roman" panose="02020603050405020304" pitchFamily="18" charset="0"/>
                <a:cs typeface="Times New Roman" panose="02020603050405020304" pitchFamily="18" charset="0"/>
              </a:rPr>
              <a:t>-</a:t>
            </a:r>
            <a:r>
              <a:rPr lang="ru-RU" sz="2400" dirty="0" smtClean="0">
                <a:solidFill>
                  <a:srgbClr val="000000"/>
                </a:solidFill>
                <a:latin typeface="Times New Roman" panose="02020603050405020304" pitchFamily="18" charset="0"/>
                <a:cs typeface="Times New Roman" panose="02020603050405020304" pitchFamily="18" charset="0"/>
              </a:rPr>
              <a:t>ом измерении</a:t>
            </a:r>
            <a:endParaRPr lang="ru-RU" sz="2400" dirty="0"/>
          </a:p>
        </p:txBody>
      </p:sp>
      <p:pic>
        <p:nvPicPr>
          <p:cNvPr id="13" name="Рисунок 12"/>
          <p:cNvPicPr>
            <a:picLocks noChangeAspect="1"/>
          </p:cNvPicPr>
          <p:nvPr/>
        </p:nvPicPr>
        <p:blipFill>
          <a:blip r:embed="rId4"/>
          <a:stretch>
            <a:fillRect/>
          </a:stretch>
        </p:blipFill>
        <p:spPr>
          <a:xfrm>
            <a:off x="8776525" y="2373435"/>
            <a:ext cx="1984041" cy="1020203"/>
          </a:xfrm>
          <a:prstGeom prst="rect">
            <a:avLst/>
          </a:prstGeom>
        </p:spPr>
      </p:pic>
      <p:sp>
        <p:nvSpPr>
          <p:cNvPr id="25" name="Прямоугольник 24"/>
          <p:cNvSpPr/>
          <p:nvPr/>
        </p:nvSpPr>
        <p:spPr>
          <a:xfrm>
            <a:off x="718609" y="3505730"/>
            <a:ext cx="7254743"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Среднее значение относительного изменения частоты</a:t>
            </a:r>
            <a:endParaRPr lang="ru-RU" sz="2400" dirty="0"/>
          </a:p>
        </p:txBody>
      </p:sp>
      <p:pic>
        <p:nvPicPr>
          <p:cNvPr id="14" name="Рисунок 13"/>
          <p:cNvPicPr>
            <a:picLocks noChangeAspect="1"/>
          </p:cNvPicPr>
          <p:nvPr/>
        </p:nvPicPr>
        <p:blipFill>
          <a:blip r:embed="rId5"/>
          <a:stretch>
            <a:fillRect/>
          </a:stretch>
        </p:blipFill>
        <p:spPr>
          <a:xfrm>
            <a:off x="8000280" y="3315676"/>
            <a:ext cx="2725054" cy="841771"/>
          </a:xfrm>
          <a:prstGeom prst="rect">
            <a:avLst/>
          </a:prstGeom>
        </p:spPr>
      </p:pic>
      <p:pic>
        <p:nvPicPr>
          <p:cNvPr id="15" name="Рисунок 14"/>
          <p:cNvPicPr>
            <a:picLocks noChangeAspect="1"/>
          </p:cNvPicPr>
          <p:nvPr/>
        </p:nvPicPr>
        <p:blipFill>
          <a:blip r:embed="rId6"/>
          <a:stretch>
            <a:fillRect/>
          </a:stretch>
        </p:blipFill>
        <p:spPr>
          <a:xfrm>
            <a:off x="3842796" y="4018373"/>
            <a:ext cx="4654228" cy="1705488"/>
          </a:xfrm>
          <a:prstGeom prst="rect">
            <a:avLst/>
          </a:prstGeom>
        </p:spPr>
      </p:pic>
      <p:pic>
        <p:nvPicPr>
          <p:cNvPr id="16" name="Рисунок 15"/>
          <p:cNvPicPr>
            <a:picLocks noChangeAspect="1"/>
          </p:cNvPicPr>
          <p:nvPr/>
        </p:nvPicPr>
        <p:blipFill>
          <a:blip r:embed="rId7"/>
          <a:stretch>
            <a:fillRect/>
          </a:stretch>
        </p:blipFill>
        <p:spPr>
          <a:xfrm>
            <a:off x="7345724" y="5551112"/>
            <a:ext cx="3248693" cy="1075429"/>
          </a:xfrm>
          <a:prstGeom prst="rect">
            <a:avLst/>
          </a:prstGeom>
        </p:spPr>
      </p:pic>
    </p:spTree>
    <p:extLst>
      <p:ext uri="{BB962C8B-B14F-4D97-AF65-F5344CB8AC3E}">
        <p14:creationId xmlns:p14="http://schemas.microsoft.com/office/powerpoint/2010/main" val="1391334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1622250" y="236350"/>
            <a:ext cx="8964570"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Параболическая вариация </a:t>
            </a:r>
            <a:r>
              <a:rPr lang="ru-RU" sz="2800" dirty="0" err="1">
                <a:solidFill>
                  <a:srgbClr val="000000"/>
                </a:solidFill>
                <a:latin typeface="Times New Roman" panose="02020603050405020304" pitchFamily="18" charset="0"/>
                <a:cs typeface="Times New Roman" panose="02020603050405020304" pitchFamily="18" charset="0"/>
              </a:rPr>
              <a:t>Аллана</a:t>
            </a:r>
            <a:r>
              <a:rPr lang="ru-RU" sz="2800" dirty="0">
                <a:solidFill>
                  <a:srgbClr val="000000"/>
                </a:solidFill>
                <a:latin typeface="Times New Roman" panose="02020603050405020304" pitchFamily="18" charset="0"/>
                <a:cs typeface="Times New Roman" panose="02020603050405020304" pitchFamily="18" charset="0"/>
              </a:rPr>
              <a:t> </a:t>
            </a:r>
            <a:r>
              <a:rPr lang="ru-RU" sz="2800" dirty="0" smtClean="0">
                <a:solidFill>
                  <a:srgbClr val="000000"/>
                </a:solidFill>
                <a:latin typeface="Times New Roman" panose="02020603050405020304" pitchFamily="18" charset="0"/>
                <a:cs typeface="Times New Roman" panose="02020603050405020304" pitchFamily="18" charset="0"/>
              </a:rPr>
              <a:t>(ПВА) Счетчик </a:t>
            </a:r>
            <a:r>
              <a:rPr lang="el-GR" sz="2800" dirty="0" smtClean="0">
                <a:solidFill>
                  <a:srgbClr val="000000"/>
                </a:solidFill>
                <a:latin typeface="Times New Roman" panose="02020603050405020304" pitchFamily="18" charset="0"/>
                <a:cs typeface="Times New Roman" panose="02020603050405020304" pitchFamily="18" charset="0"/>
              </a:rPr>
              <a:t>Ω</a:t>
            </a:r>
            <a:r>
              <a:rPr lang="ru-RU" sz="2800" dirty="0" smtClean="0">
                <a:solidFill>
                  <a:srgbClr val="000000"/>
                </a:solidFill>
                <a:latin typeface="Times New Roman" panose="02020603050405020304" pitchFamily="18" charset="0"/>
                <a:cs typeface="Times New Roman" panose="02020603050405020304" pitchFamily="18" charset="0"/>
              </a:rPr>
              <a:t> типа</a:t>
            </a:r>
            <a:endParaRPr lang="ru-RU" sz="2800" dirty="0"/>
          </a:p>
        </p:txBody>
      </p:sp>
      <p:pic>
        <p:nvPicPr>
          <p:cNvPr id="14" name="Рисунок 13"/>
          <p:cNvPicPr>
            <a:picLocks noChangeAspect="1"/>
          </p:cNvPicPr>
          <p:nvPr/>
        </p:nvPicPr>
        <p:blipFill>
          <a:blip r:embed="rId2"/>
          <a:stretch>
            <a:fillRect/>
          </a:stretch>
        </p:blipFill>
        <p:spPr>
          <a:xfrm>
            <a:off x="2276580" y="972211"/>
            <a:ext cx="7396222" cy="5885789"/>
          </a:xfrm>
          <a:prstGeom prst="rect">
            <a:avLst/>
          </a:prstGeom>
        </p:spPr>
      </p:pic>
    </p:spTree>
    <p:extLst>
      <p:ext uri="{BB962C8B-B14F-4D97-AF65-F5344CB8AC3E}">
        <p14:creationId xmlns:p14="http://schemas.microsoft.com/office/powerpoint/2010/main" val="3492368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1622250" y="236350"/>
            <a:ext cx="8964570"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Параболическая вариация </a:t>
            </a:r>
            <a:r>
              <a:rPr lang="ru-RU" sz="2800" dirty="0" err="1">
                <a:solidFill>
                  <a:srgbClr val="000000"/>
                </a:solidFill>
                <a:latin typeface="Times New Roman" panose="02020603050405020304" pitchFamily="18" charset="0"/>
                <a:cs typeface="Times New Roman" panose="02020603050405020304" pitchFamily="18" charset="0"/>
              </a:rPr>
              <a:t>Аллана</a:t>
            </a:r>
            <a:r>
              <a:rPr lang="ru-RU" sz="2800" dirty="0">
                <a:solidFill>
                  <a:srgbClr val="000000"/>
                </a:solidFill>
                <a:latin typeface="Times New Roman" panose="02020603050405020304" pitchFamily="18" charset="0"/>
                <a:cs typeface="Times New Roman" panose="02020603050405020304" pitchFamily="18" charset="0"/>
              </a:rPr>
              <a:t> </a:t>
            </a:r>
            <a:r>
              <a:rPr lang="ru-RU" sz="2800" dirty="0" smtClean="0">
                <a:solidFill>
                  <a:srgbClr val="000000"/>
                </a:solidFill>
                <a:latin typeface="Times New Roman" panose="02020603050405020304" pitchFamily="18" charset="0"/>
                <a:cs typeface="Times New Roman" panose="02020603050405020304" pitchFamily="18" charset="0"/>
              </a:rPr>
              <a:t>(ПВА) Счетчик </a:t>
            </a:r>
            <a:r>
              <a:rPr lang="el-GR" sz="2800" dirty="0" smtClean="0">
                <a:solidFill>
                  <a:srgbClr val="000000"/>
                </a:solidFill>
                <a:latin typeface="Times New Roman" panose="02020603050405020304" pitchFamily="18" charset="0"/>
                <a:cs typeface="Times New Roman" panose="02020603050405020304" pitchFamily="18" charset="0"/>
              </a:rPr>
              <a:t>Ω</a:t>
            </a:r>
            <a:r>
              <a:rPr lang="ru-RU" sz="2800" dirty="0" smtClean="0">
                <a:solidFill>
                  <a:srgbClr val="000000"/>
                </a:solidFill>
                <a:latin typeface="Times New Roman" panose="02020603050405020304" pitchFamily="18" charset="0"/>
                <a:cs typeface="Times New Roman" panose="02020603050405020304" pitchFamily="18" charset="0"/>
              </a:rPr>
              <a:t> типа</a:t>
            </a:r>
            <a:endParaRPr lang="ru-RU" sz="2800" dirty="0"/>
          </a:p>
        </p:txBody>
      </p:sp>
      <p:sp>
        <p:nvSpPr>
          <p:cNvPr id="4" name="Прямоугольник 3"/>
          <p:cNvSpPr/>
          <p:nvPr/>
        </p:nvSpPr>
        <p:spPr>
          <a:xfrm>
            <a:off x="586125" y="892893"/>
            <a:ext cx="8422690"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Пусть частота </a:t>
            </a:r>
            <a:r>
              <a:rPr lang="en-US" sz="2400" i="1" dirty="0" err="1" smtClean="0">
                <a:solidFill>
                  <a:srgbClr val="000000"/>
                </a:solidFill>
                <a:latin typeface="Times New Roman" panose="02020603050405020304" pitchFamily="18" charset="0"/>
                <a:cs typeface="Times New Roman" panose="02020603050405020304" pitchFamily="18" charset="0"/>
              </a:rPr>
              <a:t>f</a:t>
            </a:r>
            <a:r>
              <a:rPr lang="en-US" sz="2400" dirty="0" err="1" smtClean="0">
                <a:solidFill>
                  <a:srgbClr val="000000"/>
                </a:solidFill>
                <a:latin typeface="Times New Roman" panose="02020603050405020304" pitchFamily="18" charset="0"/>
                <a:cs typeface="Times New Roman" panose="02020603050405020304" pitchFamily="18" charset="0"/>
              </a:rPr>
              <a:t>o</a:t>
            </a:r>
            <a:r>
              <a:rPr lang="en-US" sz="2400" dirty="0" smtClean="0">
                <a:solidFill>
                  <a:srgbClr val="000000"/>
                </a:solidFill>
                <a:latin typeface="Times New Roman" panose="02020603050405020304" pitchFamily="18" charset="0"/>
                <a:cs typeface="Times New Roman" panose="02020603050405020304" pitchFamily="18" charset="0"/>
              </a:rPr>
              <a:t> </a:t>
            </a:r>
            <a:r>
              <a:rPr lang="ru-RU" sz="2400" dirty="0" smtClean="0">
                <a:solidFill>
                  <a:srgbClr val="000000"/>
                </a:solidFill>
                <a:latin typeface="Times New Roman" panose="02020603050405020304" pitchFamily="18" charset="0"/>
                <a:cs typeface="Times New Roman" panose="02020603050405020304" pitchFamily="18" charset="0"/>
              </a:rPr>
              <a:t>линейно изменяется во времени. Полная фаза </a:t>
            </a:r>
            <a:endParaRPr lang="ru-RU" sz="2400" dirty="0"/>
          </a:p>
        </p:txBody>
      </p:sp>
      <p:pic>
        <p:nvPicPr>
          <p:cNvPr id="3" name="Рисунок 2"/>
          <p:cNvPicPr>
            <a:picLocks noChangeAspect="1"/>
          </p:cNvPicPr>
          <p:nvPr/>
        </p:nvPicPr>
        <p:blipFill>
          <a:blip r:embed="rId2"/>
          <a:stretch>
            <a:fillRect/>
          </a:stretch>
        </p:blipFill>
        <p:spPr>
          <a:xfrm>
            <a:off x="1041721" y="1487881"/>
            <a:ext cx="6083400" cy="1191356"/>
          </a:xfrm>
          <a:prstGeom prst="rect">
            <a:avLst/>
          </a:prstGeom>
        </p:spPr>
      </p:pic>
      <p:sp>
        <p:nvSpPr>
          <p:cNvPr id="6" name="Прямоугольник 5"/>
          <p:cNvSpPr/>
          <p:nvPr/>
        </p:nvSpPr>
        <p:spPr>
          <a:xfrm>
            <a:off x="586125" y="2581727"/>
            <a:ext cx="3258649"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Здесь флуктуация фазы</a:t>
            </a:r>
            <a:endParaRPr lang="ru-RU" sz="2400" dirty="0"/>
          </a:p>
        </p:txBody>
      </p:sp>
      <p:pic>
        <p:nvPicPr>
          <p:cNvPr id="5" name="Рисунок 4"/>
          <p:cNvPicPr>
            <a:picLocks noChangeAspect="1"/>
          </p:cNvPicPr>
          <p:nvPr/>
        </p:nvPicPr>
        <p:blipFill>
          <a:blip r:embed="rId3"/>
          <a:stretch>
            <a:fillRect/>
          </a:stretch>
        </p:blipFill>
        <p:spPr>
          <a:xfrm>
            <a:off x="3994169" y="2581727"/>
            <a:ext cx="3130952" cy="483456"/>
          </a:xfrm>
          <a:prstGeom prst="rect">
            <a:avLst/>
          </a:prstGeom>
        </p:spPr>
      </p:pic>
      <p:sp>
        <p:nvSpPr>
          <p:cNvPr id="8" name="Прямоугольник 7"/>
          <p:cNvSpPr/>
          <p:nvPr/>
        </p:nvSpPr>
        <p:spPr>
          <a:xfrm>
            <a:off x="586124" y="3444741"/>
            <a:ext cx="2852384"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Мгновенная частота</a:t>
            </a:r>
            <a:endParaRPr lang="ru-RU" sz="2400" dirty="0"/>
          </a:p>
        </p:txBody>
      </p:sp>
      <p:pic>
        <p:nvPicPr>
          <p:cNvPr id="7" name="Рисунок 6"/>
          <p:cNvPicPr>
            <a:picLocks noChangeAspect="1"/>
          </p:cNvPicPr>
          <p:nvPr/>
        </p:nvPicPr>
        <p:blipFill>
          <a:blip r:embed="rId4"/>
          <a:stretch>
            <a:fillRect/>
          </a:stretch>
        </p:blipFill>
        <p:spPr>
          <a:xfrm>
            <a:off x="3994169" y="3042642"/>
            <a:ext cx="3015497" cy="1192492"/>
          </a:xfrm>
          <a:prstGeom prst="rect">
            <a:avLst/>
          </a:prstGeom>
        </p:spPr>
      </p:pic>
      <p:sp>
        <p:nvSpPr>
          <p:cNvPr id="10" name="Прямоугольник 9"/>
          <p:cNvSpPr/>
          <p:nvPr/>
        </p:nvSpPr>
        <p:spPr>
          <a:xfrm>
            <a:off x="623379" y="4656859"/>
            <a:ext cx="3221395" cy="830997"/>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Среднее </a:t>
            </a:r>
            <a:r>
              <a:rPr lang="ru-RU" sz="2400" dirty="0" err="1" smtClean="0">
                <a:solidFill>
                  <a:srgbClr val="000000"/>
                </a:solidFill>
                <a:latin typeface="Times New Roman" panose="02020603050405020304" pitchFamily="18" charset="0"/>
                <a:cs typeface="Times New Roman" panose="02020603050405020304" pitchFamily="18" charset="0"/>
              </a:rPr>
              <a:t>нормированое</a:t>
            </a:r>
            <a:r>
              <a:rPr lang="ru-RU" sz="2400" dirty="0" smtClean="0">
                <a:solidFill>
                  <a:srgbClr val="000000"/>
                </a:solidFill>
                <a:latin typeface="Times New Roman" panose="02020603050405020304" pitchFamily="18" charset="0"/>
                <a:cs typeface="Times New Roman" panose="02020603050405020304" pitchFamily="18" charset="0"/>
              </a:rPr>
              <a:t/>
            </a:r>
            <a:br>
              <a:rPr lang="ru-RU" sz="2400" dirty="0" smtClean="0">
                <a:solidFill>
                  <a:srgbClr val="000000"/>
                </a:solidFill>
                <a:latin typeface="Times New Roman" panose="02020603050405020304" pitchFamily="18" charset="0"/>
                <a:cs typeface="Times New Roman" panose="02020603050405020304" pitchFamily="18" charset="0"/>
              </a:rPr>
            </a:br>
            <a:r>
              <a:rPr lang="ru-RU" sz="2400" dirty="0" smtClean="0">
                <a:solidFill>
                  <a:srgbClr val="000000"/>
                </a:solidFill>
                <a:latin typeface="Times New Roman" panose="02020603050405020304" pitchFamily="18" charset="0"/>
                <a:cs typeface="Times New Roman" panose="02020603050405020304" pitchFamily="18" charset="0"/>
              </a:rPr>
              <a:t>значение частоты</a:t>
            </a:r>
            <a:endParaRPr lang="ru-RU" sz="2400" dirty="0"/>
          </a:p>
        </p:txBody>
      </p:sp>
      <p:pic>
        <p:nvPicPr>
          <p:cNvPr id="9" name="Рисунок 8"/>
          <p:cNvPicPr>
            <a:picLocks noChangeAspect="1"/>
          </p:cNvPicPr>
          <p:nvPr/>
        </p:nvPicPr>
        <p:blipFill>
          <a:blip r:embed="rId5"/>
          <a:stretch>
            <a:fillRect/>
          </a:stretch>
        </p:blipFill>
        <p:spPr>
          <a:xfrm>
            <a:off x="4537283" y="4343744"/>
            <a:ext cx="5175675" cy="1457229"/>
          </a:xfrm>
          <a:prstGeom prst="rect">
            <a:avLst/>
          </a:prstGeom>
        </p:spPr>
      </p:pic>
      <p:sp>
        <p:nvSpPr>
          <p:cNvPr id="12" name="Прямоугольник 11"/>
          <p:cNvSpPr/>
          <p:nvPr/>
        </p:nvSpPr>
        <p:spPr>
          <a:xfrm>
            <a:off x="586124" y="5800973"/>
            <a:ext cx="7294497" cy="523220"/>
          </a:xfrm>
          <a:prstGeom prst="rect">
            <a:avLst/>
          </a:prstGeom>
        </p:spPr>
        <p:txBody>
          <a:bodyPr wrap="none">
            <a:spAutoFit/>
          </a:bodyPr>
          <a:lstStyle/>
          <a:p>
            <a:r>
              <a:rPr lang="en-US" sz="2400" dirty="0" smtClean="0">
                <a:solidFill>
                  <a:srgbClr val="000000"/>
                </a:solidFill>
                <a:latin typeface="Times New Roman" panose="02020603050405020304" pitchFamily="18" charset="0"/>
                <a:cs typeface="Times New Roman" panose="02020603050405020304" pitchFamily="18" charset="0"/>
              </a:rPr>
              <a:t> </a:t>
            </a:r>
            <a:r>
              <a:rPr lang="el-GR" sz="2400" dirty="0" smtClean="0">
                <a:solidFill>
                  <a:srgbClr val="000000"/>
                </a:solidFill>
                <a:latin typeface="Times New Roman" panose="02020603050405020304" pitchFamily="18" charset="0"/>
                <a:cs typeface="Times New Roman" panose="02020603050405020304" pitchFamily="18" charset="0"/>
              </a:rPr>
              <a:t>μ</a:t>
            </a:r>
            <a:r>
              <a:rPr lang="en-US" sz="1400" dirty="0" err="1" smtClean="0">
                <a:solidFill>
                  <a:srgbClr val="000000"/>
                </a:solidFill>
                <a:latin typeface="Times New Roman" panose="02020603050405020304" pitchFamily="18" charset="0"/>
                <a:cs typeface="Times New Roman" panose="02020603050405020304" pitchFamily="18" charset="0"/>
              </a:rPr>
              <a:t>i</a:t>
            </a:r>
            <a:r>
              <a:rPr lang="en-US" sz="1400" dirty="0" smtClean="0">
                <a:solidFill>
                  <a:srgbClr val="000000"/>
                </a:solidFill>
                <a:latin typeface="Times New Roman" panose="02020603050405020304" pitchFamily="18" charset="0"/>
                <a:cs typeface="Times New Roman" panose="02020603050405020304" pitchFamily="18" charset="0"/>
              </a:rPr>
              <a:t> </a:t>
            </a:r>
            <a:r>
              <a:rPr lang="en-US" sz="2800" dirty="0" smtClean="0">
                <a:solidFill>
                  <a:srgbClr val="000000"/>
                </a:solidFill>
                <a:latin typeface="Times New Roman" panose="02020603050405020304" pitchFamily="18" charset="0"/>
                <a:cs typeface="Times New Roman" panose="02020603050405020304" pitchFamily="18" charset="0"/>
              </a:rPr>
              <a:t>- </a:t>
            </a:r>
            <a:r>
              <a:rPr lang="ru-RU" sz="2400" dirty="0" smtClean="0">
                <a:solidFill>
                  <a:srgbClr val="000000"/>
                </a:solidFill>
                <a:latin typeface="Times New Roman" panose="02020603050405020304" pitchFamily="18" charset="0"/>
                <a:cs typeface="Times New Roman" panose="02020603050405020304" pitchFamily="18" charset="0"/>
              </a:rPr>
              <a:t>среднее значение фазы </a:t>
            </a:r>
            <a:r>
              <a:rPr lang="el-GR" sz="2400" dirty="0" smtClean="0">
                <a:solidFill>
                  <a:srgbClr val="000000"/>
                </a:solidFill>
                <a:latin typeface="Times New Roman" panose="02020603050405020304" pitchFamily="18" charset="0"/>
                <a:cs typeface="Times New Roman" panose="02020603050405020304" pitchFamily="18" charset="0"/>
              </a:rPr>
              <a:t>θ</a:t>
            </a:r>
            <a:r>
              <a:rPr lang="ru-RU" sz="2400" dirty="0" smtClean="0">
                <a:solidFill>
                  <a:srgbClr val="000000"/>
                </a:solidFill>
                <a:latin typeface="Times New Roman" panose="02020603050405020304" pitchFamily="18" charset="0"/>
                <a:cs typeface="Times New Roman" panose="02020603050405020304" pitchFamily="18" charset="0"/>
              </a:rPr>
              <a:t> за все время измерения </a:t>
            </a:r>
            <a:r>
              <a:rPr lang="el-GR" sz="2400" dirty="0" smtClean="0">
                <a:solidFill>
                  <a:srgbClr val="000000"/>
                </a:solidFill>
                <a:latin typeface="Times New Roman" panose="02020603050405020304" pitchFamily="18" charset="0"/>
                <a:cs typeface="Times New Roman" panose="02020603050405020304" pitchFamily="18" charset="0"/>
              </a:rPr>
              <a:t>τ</a:t>
            </a:r>
            <a:endParaRPr lang="ru-RU" sz="2400" dirty="0"/>
          </a:p>
        </p:txBody>
      </p:sp>
      <p:pic>
        <p:nvPicPr>
          <p:cNvPr id="11" name="Рисунок 10"/>
          <p:cNvPicPr>
            <a:picLocks noChangeAspect="1"/>
          </p:cNvPicPr>
          <p:nvPr/>
        </p:nvPicPr>
        <p:blipFill>
          <a:blip r:embed="rId6"/>
          <a:stretch>
            <a:fillRect/>
          </a:stretch>
        </p:blipFill>
        <p:spPr>
          <a:xfrm>
            <a:off x="8188218" y="5796713"/>
            <a:ext cx="1906748" cy="531741"/>
          </a:xfrm>
          <a:prstGeom prst="rect">
            <a:avLst/>
          </a:prstGeom>
        </p:spPr>
      </p:pic>
      <p:sp>
        <p:nvSpPr>
          <p:cNvPr id="13" name="Прямоугольник 12"/>
          <p:cNvSpPr/>
          <p:nvPr/>
        </p:nvSpPr>
        <p:spPr>
          <a:xfrm>
            <a:off x="9786623" y="5831750"/>
            <a:ext cx="574375" cy="461665"/>
          </a:xfrm>
          <a:prstGeom prst="rect">
            <a:avLst/>
          </a:prstGeom>
          <a:solidFill>
            <a:schemeClr val="bg1"/>
          </a:solidFill>
        </p:spPr>
        <p:txBody>
          <a:bodyPr wrap="square">
            <a:spAutoFit/>
          </a:bodyPr>
          <a:lstStyle/>
          <a:p>
            <a:r>
              <a:rPr lang="el-GR" sz="2400" dirty="0" smtClean="0">
                <a:solidFill>
                  <a:srgbClr val="000000"/>
                </a:solidFill>
                <a:latin typeface="Times New Roman" panose="02020603050405020304" pitchFamily="18" charset="0"/>
                <a:cs typeface="Times New Roman" panose="02020603050405020304" pitchFamily="18" charset="0"/>
              </a:rPr>
              <a:t>θ</a:t>
            </a:r>
            <a:r>
              <a:rPr lang="en-US" sz="1600" dirty="0" err="1">
                <a:solidFill>
                  <a:srgbClr val="000000"/>
                </a:solidFill>
                <a:latin typeface="Times New Roman" panose="02020603050405020304" pitchFamily="18" charset="0"/>
                <a:cs typeface="Times New Roman" panose="02020603050405020304" pitchFamily="18" charset="0"/>
              </a:rPr>
              <a:t>i</a:t>
            </a:r>
            <a:endParaRPr lang="ru-RU" sz="1600" dirty="0"/>
          </a:p>
        </p:txBody>
      </p:sp>
    </p:spTree>
    <p:extLst>
      <p:ext uri="{BB962C8B-B14F-4D97-AF65-F5344CB8AC3E}">
        <p14:creationId xmlns:p14="http://schemas.microsoft.com/office/powerpoint/2010/main" val="449315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1622250" y="236350"/>
            <a:ext cx="8964570"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Параболическая вариация </a:t>
            </a:r>
            <a:r>
              <a:rPr lang="ru-RU" sz="2800" dirty="0" err="1">
                <a:solidFill>
                  <a:srgbClr val="000000"/>
                </a:solidFill>
                <a:latin typeface="Times New Roman" panose="02020603050405020304" pitchFamily="18" charset="0"/>
                <a:cs typeface="Times New Roman" panose="02020603050405020304" pitchFamily="18" charset="0"/>
              </a:rPr>
              <a:t>Аллана</a:t>
            </a:r>
            <a:r>
              <a:rPr lang="ru-RU" sz="2800" dirty="0">
                <a:solidFill>
                  <a:srgbClr val="000000"/>
                </a:solidFill>
                <a:latin typeface="Times New Roman" panose="02020603050405020304" pitchFamily="18" charset="0"/>
                <a:cs typeface="Times New Roman" panose="02020603050405020304" pitchFamily="18" charset="0"/>
              </a:rPr>
              <a:t> </a:t>
            </a:r>
            <a:r>
              <a:rPr lang="ru-RU" sz="2800" dirty="0" smtClean="0">
                <a:solidFill>
                  <a:srgbClr val="000000"/>
                </a:solidFill>
                <a:latin typeface="Times New Roman" panose="02020603050405020304" pitchFamily="18" charset="0"/>
                <a:cs typeface="Times New Roman" panose="02020603050405020304" pitchFamily="18" charset="0"/>
              </a:rPr>
              <a:t>(ПВА) Счетчик </a:t>
            </a:r>
            <a:r>
              <a:rPr lang="el-GR" sz="2800" dirty="0" smtClean="0">
                <a:solidFill>
                  <a:srgbClr val="000000"/>
                </a:solidFill>
                <a:latin typeface="Times New Roman" panose="02020603050405020304" pitchFamily="18" charset="0"/>
                <a:cs typeface="Times New Roman" panose="02020603050405020304" pitchFamily="18" charset="0"/>
              </a:rPr>
              <a:t>Ω</a:t>
            </a:r>
            <a:r>
              <a:rPr lang="ru-RU" sz="2800" dirty="0" smtClean="0">
                <a:solidFill>
                  <a:srgbClr val="000000"/>
                </a:solidFill>
                <a:latin typeface="Times New Roman" panose="02020603050405020304" pitchFamily="18" charset="0"/>
                <a:cs typeface="Times New Roman" panose="02020603050405020304" pitchFamily="18" charset="0"/>
              </a:rPr>
              <a:t> типа</a:t>
            </a:r>
            <a:endParaRPr lang="ru-RU" sz="2800" dirty="0"/>
          </a:p>
        </p:txBody>
      </p:sp>
      <p:sp>
        <p:nvSpPr>
          <p:cNvPr id="4" name="Прямоугольник 3"/>
          <p:cNvSpPr/>
          <p:nvPr/>
        </p:nvSpPr>
        <p:spPr>
          <a:xfrm>
            <a:off x="586125" y="892893"/>
            <a:ext cx="9824164"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Запишем средневзвешенное нормированное значение частоты за время </a:t>
            </a:r>
            <a:r>
              <a:rPr lang="el-GR" sz="2400" dirty="0" smtClean="0">
                <a:solidFill>
                  <a:srgbClr val="000000"/>
                </a:solidFill>
                <a:latin typeface="Times New Roman" panose="02020603050405020304" pitchFamily="18" charset="0"/>
                <a:cs typeface="Times New Roman" panose="02020603050405020304" pitchFamily="18" charset="0"/>
              </a:rPr>
              <a:t>τ</a:t>
            </a:r>
            <a:r>
              <a:rPr lang="ru-RU" sz="2400" dirty="0" smtClean="0">
                <a:solidFill>
                  <a:srgbClr val="000000"/>
                </a:solidFill>
                <a:latin typeface="Times New Roman" panose="02020603050405020304" pitchFamily="18" charset="0"/>
                <a:cs typeface="Times New Roman" panose="02020603050405020304" pitchFamily="18" charset="0"/>
              </a:rPr>
              <a:t> </a:t>
            </a:r>
            <a:endParaRPr lang="ru-RU" sz="2400" dirty="0"/>
          </a:p>
        </p:txBody>
      </p:sp>
      <p:sp>
        <p:nvSpPr>
          <p:cNvPr id="6" name="Прямоугольник 5"/>
          <p:cNvSpPr/>
          <p:nvPr/>
        </p:nvSpPr>
        <p:spPr>
          <a:xfrm>
            <a:off x="586124" y="3300766"/>
            <a:ext cx="2450479"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Весовая функция</a:t>
            </a:r>
            <a:endParaRPr lang="ru-RU" sz="2400" dirty="0"/>
          </a:p>
        </p:txBody>
      </p:sp>
      <p:pic>
        <p:nvPicPr>
          <p:cNvPr id="2" name="Рисунок 1"/>
          <p:cNvPicPr>
            <a:picLocks noChangeAspect="1"/>
          </p:cNvPicPr>
          <p:nvPr/>
        </p:nvPicPr>
        <p:blipFill>
          <a:blip r:embed="rId2"/>
          <a:stretch>
            <a:fillRect/>
          </a:stretch>
        </p:blipFill>
        <p:spPr>
          <a:xfrm>
            <a:off x="3036603" y="1487573"/>
            <a:ext cx="3461855" cy="1057917"/>
          </a:xfrm>
          <a:prstGeom prst="rect">
            <a:avLst/>
          </a:prstGeom>
        </p:spPr>
      </p:pic>
      <p:pic>
        <p:nvPicPr>
          <p:cNvPr id="14" name="Рисунок 13"/>
          <p:cNvPicPr>
            <a:picLocks noChangeAspect="1"/>
          </p:cNvPicPr>
          <p:nvPr/>
        </p:nvPicPr>
        <p:blipFill>
          <a:blip r:embed="rId3"/>
          <a:stretch>
            <a:fillRect/>
          </a:stretch>
        </p:blipFill>
        <p:spPr>
          <a:xfrm>
            <a:off x="3808070" y="2678506"/>
            <a:ext cx="5041497" cy="1706183"/>
          </a:xfrm>
          <a:prstGeom prst="rect">
            <a:avLst/>
          </a:prstGeom>
        </p:spPr>
      </p:pic>
      <p:sp>
        <p:nvSpPr>
          <p:cNvPr id="16" name="Прямоугольник 15"/>
          <p:cNvSpPr/>
          <p:nvPr/>
        </p:nvSpPr>
        <p:spPr>
          <a:xfrm>
            <a:off x="586124" y="5339305"/>
            <a:ext cx="6657272"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СКО для флуктуаций среднего значения частоты </a:t>
            </a:r>
            <a:endParaRPr lang="ru-RU" sz="2400" dirty="0"/>
          </a:p>
        </p:txBody>
      </p:sp>
      <p:pic>
        <p:nvPicPr>
          <p:cNvPr id="15" name="Рисунок 14"/>
          <p:cNvPicPr>
            <a:picLocks noChangeAspect="1"/>
          </p:cNvPicPr>
          <p:nvPr/>
        </p:nvPicPr>
        <p:blipFill>
          <a:blip r:embed="rId4"/>
          <a:stretch>
            <a:fillRect/>
          </a:stretch>
        </p:blipFill>
        <p:spPr>
          <a:xfrm>
            <a:off x="7243396" y="4951056"/>
            <a:ext cx="4328268" cy="1056506"/>
          </a:xfrm>
          <a:prstGeom prst="rect">
            <a:avLst/>
          </a:prstGeom>
        </p:spPr>
      </p:pic>
    </p:spTree>
    <p:extLst>
      <p:ext uri="{BB962C8B-B14F-4D97-AF65-F5344CB8AC3E}">
        <p14:creationId xmlns:p14="http://schemas.microsoft.com/office/powerpoint/2010/main" val="1316553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1622250" y="236350"/>
            <a:ext cx="8716425"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Переходим к собственно вычислению вариации </a:t>
            </a:r>
            <a:r>
              <a:rPr lang="ru-RU" sz="2800" dirty="0" err="1" smtClean="0">
                <a:solidFill>
                  <a:srgbClr val="000000"/>
                </a:solidFill>
                <a:latin typeface="Times New Roman" panose="02020603050405020304" pitchFamily="18" charset="0"/>
                <a:cs typeface="Times New Roman" panose="02020603050405020304" pitchFamily="18" charset="0"/>
              </a:rPr>
              <a:t>Аллана</a:t>
            </a:r>
            <a:endParaRPr lang="ru-RU" sz="2800" dirty="0"/>
          </a:p>
        </p:txBody>
      </p:sp>
      <p:sp>
        <p:nvSpPr>
          <p:cNvPr id="16" name="Прямоугольник 15"/>
          <p:cNvSpPr/>
          <p:nvPr/>
        </p:nvSpPr>
        <p:spPr>
          <a:xfrm>
            <a:off x="624884" y="1026540"/>
            <a:ext cx="10387074"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Запишем СКО для флуктуаций среднего значения частоты при </a:t>
            </a:r>
            <a:r>
              <a:rPr lang="en-US" sz="2400" dirty="0" smtClean="0">
                <a:solidFill>
                  <a:srgbClr val="000000"/>
                </a:solidFill>
                <a:latin typeface="Times New Roman" panose="02020603050405020304" pitchFamily="18" charset="0"/>
                <a:cs typeface="Times New Roman" panose="02020603050405020304" pitchFamily="18" charset="0"/>
              </a:rPr>
              <a:t>N</a:t>
            </a:r>
            <a:r>
              <a:rPr lang="ru-RU" sz="2400" dirty="0" smtClean="0">
                <a:solidFill>
                  <a:srgbClr val="000000"/>
                </a:solidFill>
                <a:latin typeface="Times New Roman" panose="02020603050405020304" pitchFamily="18" charset="0"/>
                <a:cs typeface="Times New Roman" panose="02020603050405020304" pitchFamily="18" charset="0"/>
              </a:rPr>
              <a:t> измерениях </a:t>
            </a:r>
            <a:endParaRPr lang="ru-RU" sz="2400" dirty="0"/>
          </a:p>
        </p:txBody>
      </p:sp>
      <p:pic>
        <p:nvPicPr>
          <p:cNvPr id="3" name="Рисунок 2"/>
          <p:cNvPicPr>
            <a:picLocks noChangeAspect="1"/>
          </p:cNvPicPr>
          <p:nvPr/>
        </p:nvPicPr>
        <p:blipFill>
          <a:blip r:embed="rId2"/>
          <a:stretch>
            <a:fillRect/>
          </a:stretch>
        </p:blipFill>
        <p:spPr>
          <a:xfrm>
            <a:off x="2616989" y="1496714"/>
            <a:ext cx="4212309" cy="1214136"/>
          </a:xfrm>
          <a:prstGeom prst="rect">
            <a:avLst/>
          </a:prstGeom>
        </p:spPr>
      </p:pic>
      <p:pic>
        <p:nvPicPr>
          <p:cNvPr id="5" name="Рисунок 4"/>
          <p:cNvPicPr>
            <a:picLocks noChangeAspect="1"/>
          </p:cNvPicPr>
          <p:nvPr/>
        </p:nvPicPr>
        <p:blipFill>
          <a:blip r:embed="rId3"/>
          <a:stretch>
            <a:fillRect/>
          </a:stretch>
        </p:blipFill>
        <p:spPr>
          <a:xfrm>
            <a:off x="7535119" y="1822969"/>
            <a:ext cx="2169590" cy="600232"/>
          </a:xfrm>
          <a:prstGeom prst="rect">
            <a:avLst/>
          </a:prstGeom>
        </p:spPr>
      </p:pic>
      <p:sp>
        <p:nvSpPr>
          <p:cNvPr id="11" name="Прямоугольник 10"/>
          <p:cNvSpPr/>
          <p:nvPr/>
        </p:nvSpPr>
        <p:spPr>
          <a:xfrm>
            <a:off x="624884" y="2757965"/>
            <a:ext cx="10216836"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Результат измерения зависит от интервала </a:t>
            </a:r>
            <a:r>
              <a:rPr lang="el-GR" sz="2400" dirty="0" smtClean="0">
                <a:solidFill>
                  <a:srgbClr val="000000"/>
                </a:solidFill>
                <a:latin typeface="Times New Roman" panose="02020603050405020304" pitchFamily="18" charset="0"/>
                <a:cs typeface="Times New Roman" panose="02020603050405020304" pitchFamily="18" charset="0"/>
              </a:rPr>
              <a:t>τ</a:t>
            </a:r>
            <a:r>
              <a:rPr lang="ru-RU" sz="2400" dirty="0" smtClean="0">
                <a:solidFill>
                  <a:srgbClr val="000000"/>
                </a:solidFill>
                <a:latin typeface="Times New Roman" panose="02020603050405020304" pitchFamily="18" charset="0"/>
                <a:cs typeface="Times New Roman" panose="02020603050405020304" pitchFamily="18" charset="0"/>
              </a:rPr>
              <a:t>, и параметров флуктуации фазы</a:t>
            </a:r>
            <a:endParaRPr lang="ru-RU" sz="2400" dirty="0"/>
          </a:p>
        </p:txBody>
      </p:sp>
      <p:pic>
        <p:nvPicPr>
          <p:cNvPr id="12" name="Рисунок 11"/>
          <p:cNvPicPr>
            <a:picLocks noChangeAspect="1"/>
          </p:cNvPicPr>
          <p:nvPr/>
        </p:nvPicPr>
        <p:blipFill>
          <a:blip r:embed="rId4"/>
          <a:stretch>
            <a:fillRect/>
          </a:stretch>
        </p:blipFill>
        <p:spPr>
          <a:xfrm>
            <a:off x="4419756" y="3315955"/>
            <a:ext cx="2131311" cy="934093"/>
          </a:xfrm>
          <a:prstGeom prst="rect">
            <a:avLst/>
          </a:prstGeom>
        </p:spPr>
      </p:pic>
      <p:sp>
        <p:nvSpPr>
          <p:cNvPr id="13" name="Прямоугольник 12"/>
          <p:cNvSpPr/>
          <p:nvPr/>
        </p:nvSpPr>
        <p:spPr>
          <a:xfrm>
            <a:off x="710003" y="4258557"/>
            <a:ext cx="10632654" cy="830997"/>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Вариация (дисперсия) </a:t>
            </a:r>
            <a:r>
              <a:rPr lang="ru-RU" sz="2400" dirty="0" err="1" smtClean="0">
                <a:solidFill>
                  <a:srgbClr val="000000"/>
                </a:solidFill>
                <a:latin typeface="Times New Roman" panose="02020603050405020304" pitchFamily="18" charset="0"/>
                <a:cs typeface="Times New Roman" panose="02020603050405020304" pitchFamily="18" charset="0"/>
              </a:rPr>
              <a:t>Аллана</a:t>
            </a:r>
            <a:r>
              <a:rPr lang="ru-RU" sz="2400" dirty="0" smtClean="0">
                <a:solidFill>
                  <a:srgbClr val="000000"/>
                </a:solidFill>
                <a:latin typeface="Times New Roman" panose="02020603050405020304" pitchFamily="18" charset="0"/>
                <a:cs typeface="Times New Roman" panose="02020603050405020304" pitchFamily="18" charset="0"/>
              </a:rPr>
              <a:t> на основе двух выборок позволяет единообразно</a:t>
            </a:r>
            <a:br>
              <a:rPr lang="ru-RU" sz="2400" dirty="0" smtClean="0">
                <a:solidFill>
                  <a:srgbClr val="000000"/>
                </a:solidFill>
                <a:latin typeface="Times New Roman" panose="02020603050405020304" pitchFamily="18" charset="0"/>
                <a:cs typeface="Times New Roman" panose="02020603050405020304" pitchFamily="18" charset="0"/>
              </a:rPr>
            </a:br>
            <a:r>
              <a:rPr lang="ru-RU" sz="2400" dirty="0" smtClean="0">
                <a:solidFill>
                  <a:srgbClr val="000000"/>
                </a:solidFill>
                <a:latin typeface="Times New Roman" panose="02020603050405020304" pitchFamily="18" charset="0"/>
                <a:cs typeface="Times New Roman" panose="02020603050405020304" pitchFamily="18" charset="0"/>
              </a:rPr>
              <a:t>описать изменение параметра как явной функции интервала измерений </a:t>
            </a:r>
            <a:r>
              <a:rPr lang="el-GR" sz="2400" dirty="0" smtClean="0">
                <a:solidFill>
                  <a:srgbClr val="000000"/>
                </a:solidFill>
                <a:latin typeface="Times New Roman" panose="02020603050405020304" pitchFamily="18" charset="0"/>
                <a:cs typeface="Times New Roman" panose="02020603050405020304" pitchFamily="18" charset="0"/>
              </a:rPr>
              <a:t>τ</a:t>
            </a:r>
            <a:r>
              <a:rPr lang="ru-RU" sz="2400" dirty="0" smtClean="0">
                <a:solidFill>
                  <a:srgbClr val="000000"/>
                </a:solidFill>
                <a:latin typeface="Times New Roman" panose="02020603050405020304" pitchFamily="18" charset="0"/>
                <a:cs typeface="Times New Roman" panose="02020603050405020304" pitchFamily="18" charset="0"/>
              </a:rPr>
              <a:t>.</a:t>
            </a:r>
            <a:endParaRPr lang="ru-RU" sz="2400" dirty="0"/>
          </a:p>
        </p:txBody>
      </p:sp>
    </p:spTree>
    <p:extLst>
      <p:ext uri="{BB962C8B-B14F-4D97-AF65-F5344CB8AC3E}">
        <p14:creationId xmlns:p14="http://schemas.microsoft.com/office/powerpoint/2010/main" val="2365919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1622250" y="236350"/>
            <a:ext cx="8716425"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Переходим к собственно вычислению вариации </a:t>
            </a:r>
            <a:r>
              <a:rPr lang="ru-RU" sz="2800" dirty="0" err="1" smtClean="0">
                <a:solidFill>
                  <a:srgbClr val="000000"/>
                </a:solidFill>
                <a:latin typeface="Times New Roman" panose="02020603050405020304" pitchFamily="18" charset="0"/>
                <a:cs typeface="Times New Roman" panose="02020603050405020304" pitchFamily="18" charset="0"/>
              </a:rPr>
              <a:t>Аллана</a:t>
            </a:r>
            <a:endParaRPr lang="ru-RU" sz="2800" dirty="0"/>
          </a:p>
        </p:txBody>
      </p:sp>
      <p:sp>
        <p:nvSpPr>
          <p:cNvPr id="8" name="Прямоугольник 7"/>
          <p:cNvSpPr/>
          <p:nvPr/>
        </p:nvSpPr>
        <p:spPr>
          <a:xfrm>
            <a:off x="597699" y="949615"/>
            <a:ext cx="9824164" cy="830997"/>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Возьмем некоторое </a:t>
            </a:r>
            <a:r>
              <a:rPr lang="en-US" sz="2400" dirty="0" smtClean="0">
                <a:solidFill>
                  <a:srgbClr val="000000"/>
                </a:solidFill>
                <a:latin typeface="Times New Roman" panose="02020603050405020304" pitchFamily="18" charset="0"/>
                <a:cs typeface="Times New Roman" panose="02020603050405020304" pitchFamily="18" charset="0"/>
              </a:rPr>
              <a:t>k-</a:t>
            </a:r>
            <a:r>
              <a:rPr lang="ru-RU" sz="2400" dirty="0" err="1" smtClean="0">
                <a:solidFill>
                  <a:srgbClr val="000000"/>
                </a:solidFill>
                <a:latin typeface="Times New Roman" panose="02020603050405020304" pitchFamily="18" charset="0"/>
                <a:cs typeface="Times New Roman" panose="02020603050405020304" pitchFamily="18" charset="0"/>
              </a:rPr>
              <a:t>ое</a:t>
            </a:r>
            <a:r>
              <a:rPr lang="ru-RU" sz="2400" dirty="0" smtClean="0">
                <a:solidFill>
                  <a:srgbClr val="000000"/>
                </a:solidFill>
                <a:latin typeface="Times New Roman" panose="02020603050405020304" pitchFamily="18" charset="0"/>
                <a:cs typeface="Times New Roman" panose="02020603050405020304" pitchFamily="18" charset="0"/>
              </a:rPr>
              <a:t> измерение.</a:t>
            </a:r>
            <a:br>
              <a:rPr lang="ru-RU" sz="2400" dirty="0" smtClean="0">
                <a:solidFill>
                  <a:srgbClr val="000000"/>
                </a:solidFill>
                <a:latin typeface="Times New Roman" panose="02020603050405020304" pitchFamily="18" charset="0"/>
                <a:cs typeface="Times New Roman" panose="02020603050405020304" pitchFamily="18" charset="0"/>
              </a:rPr>
            </a:br>
            <a:r>
              <a:rPr lang="ru-RU" sz="2400" dirty="0" smtClean="0">
                <a:solidFill>
                  <a:srgbClr val="000000"/>
                </a:solidFill>
                <a:latin typeface="Times New Roman" panose="02020603050405020304" pitchFamily="18" charset="0"/>
                <a:cs typeface="Times New Roman" panose="02020603050405020304" pitchFamily="18" charset="0"/>
              </a:rPr>
              <a:t>Запишем средневзвешенное нормированное значение частоты за время </a:t>
            </a:r>
            <a:r>
              <a:rPr lang="el-GR" sz="2400" dirty="0" smtClean="0">
                <a:solidFill>
                  <a:srgbClr val="000000"/>
                </a:solidFill>
                <a:latin typeface="Times New Roman" panose="02020603050405020304" pitchFamily="18" charset="0"/>
                <a:cs typeface="Times New Roman" panose="02020603050405020304" pitchFamily="18" charset="0"/>
              </a:rPr>
              <a:t>τ</a:t>
            </a:r>
            <a:r>
              <a:rPr lang="ru-RU" sz="2400" dirty="0" smtClean="0">
                <a:solidFill>
                  <a:srgbClr val="000000"/>
                </a:solidFill>
                <a:latin typeface="Times New Roman" panose="02020603050405020304" pitchFamily="18" charset="0"/>
                <a:cs typeface="Times New Roman" panose="02020603050405020304" pitchFamily="18" charset="0"/>
              </a:rPr>
              <a:t> </a:t>
            </a:r>
            <a:endParaRPr lang="ru-RU" sz="2400" dirty="0"/>
          </a:p>
        </p:txBody>
      </p:sp>
      <mc:AlternateContent xmlns:mc="http://schemas.openxmlformats.org/markup-compatibility/2006">
        <mc:Choice xmlns:a14="http://schemas.microsoft.com/office/drawing/2010/main" Requires="a14">
          <p:sp>
            <p:nvSpPr>
              <p:cNvPr id="10" name="Прямоугольник 9"/>
              <p:cNvSpPr/>
              <p:nvPr/>
            </p:nvSpPr>
            <p:spPr>
              <a:xfrm>
                <a:off x="597698" y="3096445"/>
                <a:ext cx="11303992" cy="1569660"/>
              </a:xfrm>
              <a:prstGeom prst="rect">
                <a:avLst/>
              </a:prstGeom>
            </p:spPr>
            <p:txBody>
              <a:bodyPr wrap="none">
                <a:spAutoFit/>
              </a:bodyPr>
              <a:lstStyle/>
              <a:p>
                <a:r>
                  <a:rPr lang="ru-RU" sz="2400" dirty="0">
                    <a:solidFill>
                      <a:srgbClr val="000000"/>
                    </a:solidFill>
                    <a:latin typeface="Times New Roman" panose="02020603050405020304" pitchFamily="18" charset="0"/>
                    <a:cs typeface="Times New Roman" panose="02020603050405020304" pitchFamily="18" charset="0"/>
                  </a:rPr>
                  <a:t>Итак, </a:t>
                </a:r>
                <a14:m>
                  <m:oMath xmlns:m="http://schemas.openxmlformats.org/officeDocument/2006/math">
                    <m:acc>
                      <m:accPr>
                        <m:chr m:val="̅"/>
                        <m:ctrlPr>
                          <a:rPr lang="en-US" sz="2400" i="1">
                            <a:solidFill>
                              <a:srgbClr val="000000"/>
                            </a:solidFill>
                            <a:latin typeface="Cambria Math" panose="02040503050406030204" pitchFamily="18" charset="0"/>
                            <a:cs typeface="Times New Roman" panose="02020603050405020304" pitchFamily="18" charset="0"/>
                          </a:rPr>
                        </m:ctrlPr>
                      </m:accPr>
                      <m:e>
                        <m:sSub>
                          <m:sSubPr>
                            <m:ctrlPr>
                              <a:rPr lang="en-US" sz="2400" i="1">
                                <a:solidFill>
                                  <a:srgbClr val="000000"/>
                                </a:solidFill>
                                <a:latin typeface="Cambria Math" panose="02040503050406030204" pitchFamily="18" charset="0"/>
                                <a:cs typeface="Times New Roman" panose="02020603050405020304" pitchFamily="18" charset="0"/>
                              </a:rPr>
                            </m:ctrlPr>
                          </m:sSubPr>
                          <m:e>
                            <m:r>
                              <a:rPr lang="en-US" sz="2400" i="1">
                                <a:solidFill>
                                  <a:srgbClr val="000000"/>
                                </a:solidFill>
                                <a:latin typeface="Cambria Math" panose="02040503050406030204" pitchFamily="18" charset="0"/>
                                <a:cs typeface="Times New Roman" panose="02020603050405020304" pitchFamily="18" charset="0"/>
                              </a:rPr>
                              <m:t>𝑦</m:t>
                            </m:r>
                          </m:e>
                          <m:sub>
                            <m:r>
                              <a:rPr lang="ru-RU" sz="2400" i="1">
                                <a:solidFill>
                                  <a:srgbClr val="000000"/>
                                </a:solidFill>
                                <a:latin typeface="Cambria Math" panose="02040503050406030204" pitchFamily="18" charset="0"/>
                                <a:cs typeface="Times New Roman" panose="02020603050405020304" pitchFamily="18" charset="0"/>
                              </a:rPr>
                              <m:t>1</m:t>
                            </m:r>
                          </m:sub>
                        </m:sSub>
                      </m:e>
                    </m:acc>
                    <m:d>
                      <m:dPr>
                        <m:ctrlPr>
                          <a:rPr lang="en-US" sz="2400" i="1">
                            <a:solidFill>
                              <a:srgbClr val="000000"/>
                            </a:solidFill>
                            <a:latin typeface="Cambria Math" panose="02040503050406030204" pitchFamily="18" charset="0"/>
                            <a:cs typeface="Times New Roman" panose="02020603050405020304" pitchFamily="18" charset="0"/>
                          </a:rPr>
                        </m:ctrlPr>
                      </m:dPr>
                      <m:e>
                        <m:r>
                          <a:rPr lang="en-US"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𝜏</m:t>
                        </m:r>
                      </m:e>
                    </m:d>
                    <m:r>
                      <m:rPr>
                        <m:nor/>
                      </m:rPr>
                      <a:rPr lang="en-US" sz="2400">
                        <a:solidFill>
                          <a:srgbClr val="000000"/>
                        </a:solidFill>
                        <a:latin typeface="Cambria Math" panose="02040503050406030204" pitchFamily="18" charset="0"/>
                        <a:cs typeface="Times New Roman" panose="02020603050405020304" pitchFamily="18" charset="0"/>
                      </a:rPr>
                      <m:t> </m:t>
                    </m:r>
                    <m:r>
                      <m:rPr>
                        <m:nor/>
                      </m:rPr>
                      <a:rPr lang="ru-RU" sz="2400" dirty="0">
                        <a:solidFill>
                          <a:srgbClr val="000000"/>
                        </a:solidFill>
                        <a:latin typeface="Times New Roman" panose="02020603050405020304" pitchFamily="18" charset="0"/>
                        <a:cs typeface="Times New Roman" panose="02020603050405020304" pitchFamily="18" charset="0"/>
                      </a:rPr>
                      <m:t>усредняется на интервале 0...</m:t>
                    </m:r>
                  </m:oMath>
                </a14:m>
                <a:r>
                  <a:rPr lang="el-GR" sz="2400" dirty="0">
                    <a:latin typeface="Times New Roman" panose="02020603050405020304" pitchFamily="18" charset="0"/>
                    <a:cs typeface="Times New Roman" panose="02020603050405020304" pitchFamily="18" charset="0"/>
                  </a:rPr>
                  <a:t>τ</a:t>
                </a:r>
                <a:r>
                  <a:rPr lang="ru-RU" sz="2400" dirty="0"/>
                  <a:t>,</a:t>
                </a:r>
                <a:r>
                  <a:rPr lang="en-US" sz="2400" dirty="0">
                    <a:solidFill>
                      <a:srgbClr val="000000"/>
                    </a:solidFill>
                    <a:cs typeface="Times New Roman" panose="02020603050405020304" pitchFamily="18" charset="0"/>
                  </a:rPr>
                  <a:t> </a:t>
                </a:r>
                <a14:m>
                  <m:oMath xmlns:m="http://schemas.openxmlformats.org/officeDocument/2006/math">
                    <m:acc>
                      <m:accPr>
                        <m:chr m:val="̅"/>
                        <m:ctrlPr>
                          <a:rPr lang="en-US" sz="2400" i="1">
                            <a:solidFill>
                              <a:srgbClr val="000000"/>
                            </a:solidFill>
                            <a:latin typeface="Cambria Math" panose="02040503050406030204" pitchFamily="18" charset="0"/>
                            <a:cs typeface="Times New Roman" panose="02020603050405020304" pitchFamily="18" charset="0"/>
                          </a:rPr>
                        </m:ctrlPr>
                      </m:accPr>
                      <m:e>
                        <m:sSub>
                          <m:sSubPr>
                            <m:ctrlPr>
                              <a:rPr lang="en-US" sz="2400" i="1">
                                <a:solidFill>
                                  <a:srgbClr val="000000"/>
                                </a:solidFill>
                                <a:latin typeface="Cambria Math" panose="02040503050406030204" pitchFamily="18" charset="0"/>
                                <a:cs typeface="Times New Roman" panose="02020603050405020304" pitchFamily="18" charset="0"/>
                              </a:rPr>
                            </m:ctrlPr>
                          </m:sSubPr>
                          <m:e>
                            <m:r>
                              <a:rPr lang="en-US" sz="2400" i="1">
                                <a:solidFill>
                                  <a:srgbClr val="000000"/>
                                </a:solidFill>
                                <a:latin typeface="Cambria Math" panose="02040503050406030204" pitchFamily="18" charset="0"/>
                                <a:cs typeface="Times New Roman" panose="02020603050405020304" pitchFamily="18" charset="0"/>
                              </a:rPr>
                              <m:t>𝑦</m:t>
                            </m:r>
                          </m:e>
                          <m:sub>
                            <m:r>
                              <a:rPr lang="ru-RU" sz="2400" i="1">
                                <a:solidFill>
                                  <a:srgbClr val="000000"/>
                                </a:solidFill>
                                <a:latin typeface="Cambria Math" panose="02040503050406030204" pitchFamily="18" charset="0"/>
                                <a:cs typeface="Times New Roman" panose="02020603050405020304" pitchFamily="18" charset="0"/>
                              </a:rPr>
                              <m:t>2</m:t>
                            </m:r>
                          </m:sub>
                        </m:sSub>
                      </m:e>
                    </m:acc>
                    <m:d>
                      <m:dPr>
                        <m:ctrlPr>
                          <a:rPr lang="en-US" sz="2400" i="1">
                            <a:solidFill>
                              <a:srgbClr val="000000"/>
                            </a:solidFill>
                            <a:latin typeface="Cambria Math" panose="02040503050406030204" pitchFamily="18" charset="0"/>
                            <a:cs typeface="Times New Roman" panose="02020603050405020304" pitchFamily="18" charset="0"/>
                          </a:rPr>
                        </m:ctrlPr>
                      </m:dPr>
                      <m:e>
                        <m:r>
                          <a:rPr lang="en-US"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𝜏</m:t>
                        </m:r>
                      </m:e>
                    </m:d>
                    <m:r>
                      <m:rPr>
                        <m:nor/>
                      </m:rPr>
                      <a:rPr lang="en-US" sz="2400">
                        <a:solidFill>
                          <a:srgbClr val="000000"/>
                        </a:solidFill>
                        <a:latin typeface="Cambria Math" panose="02040503050406030204" pitchFamily="18" charset="0"/>
                        <a:cs typeface="Times New Roman" panose="02020603050405020304" pitchFamily="18" charset="0"/>
                      </a:rPr>
                      <m:t> </m:t>
                    </m:r>
                    <m:r>
                      <m:rPr>
                        <m:nor/>
                      </m:rPr>
                      <a:rPr lang="ru-RU" sz="2400">
                        <a:solidFill>
                          <a:srgbClr val="000000"/>
                        </a:solidFill>
                        <a:latin typeface="Cambria Math" panose="02040503050406030204" pitchFamily="18" charset="0"/>
                        <a:cs typeface="Times New Roman" panose="02020603050405020304" pitchFamily="18" charset="0"/>
                      </a:rPr>
                      <m:t>− на </m:t>
                    </m:r>
                    <m:r>
                      <m:rPr>
                        <m:nor/>
                      </m:rPr>
                      <a:rPr lang="ru-RU" sz="2400" dirty="0">
                        <a:solidFill>
                          <a:srgbClr val="000000"/>
                        </a:solidFill>
                        <a:latin typeface="Times New Roman" panose="02020603050405020304" pitchFamily="18" charset="0"/>
                        <a:cs typeface="Times New Roman" panose="02020603050405020304" pitchFamily="18" charset="0"/>
                      </a:rPr>
                      <m:t>интервале </m:t>
                    </m:r>
                  </m:oMath>
                </a14:m>
                <a:r>
                  <a:rPr lang="el-GR" sz="2400" dirty="0">
                    <a:latin typeface="Times New Roman" panose="02020603050405020304" pitchFamily="18" charset="0"/>
                    <a:cs typeface="Times New Roman" panose="02020603050405020304" pitchFamily="18" charset="0"/>
                  </a:rPr>
                  <a:t>τ</a:t>
                </a:r>
                <a:r>
                  <a:rPr lang="ru-RU" sz="2400" dirty="0">
                    <a:latin typeface="Times New Roman" panose="02020603050405020304" pitchFamily="18" charset="0"/>
                    <a:cs typeface="Times New Roman" panose="02020603050405020304" pitchFamily="18" charset="0"/>
                  </a:rPr>
                  <a:t>…</a:t>
                </a:r>
                <a:r>
                  <a:rPr lang="el-GR"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2</a:t>
                </a:r>
                <a:r>
                  <a:rPr lang="el-GR" sz="2400" dirty="0">
                    <a:latin typeface="Times New Roman" panose="02020603050405020304" pitchFamily="18" charset="0"/>
                    <a:cs typeface="Times New Roman" panose="02020603050405020304" pitchFamily="18" charset="0"/>
                  </a:rPr>
                  <a:t>τ</a:t>
                </a:r>
                <a:r>
                  <a:rPr lang="ru-RU" sz="2400" dirty="0">
                    <a:latin typeface="Times New Roman" panose="02020603050405020304" pitchFamily="18" charset="0"/>
                    <a:cs typeface="Times New Roman" panose="02020603050405020304" pitchFamily="18" charset="0"/>
                  </a:rPr>
                  <a:t>.</a:t>
                </a:r>
                <a:r>
                  <a:rPr lang="ru-RU" sz="2400" dirty="0"/>
                  <a:t> </a:t>
                </a:r>
                <a:endParaRPr lang="ru-RU" sz="2400" dirty="0"/>
              </a:p>
              <a:p>
                <a:r>
                  <a:rPr lang="ru-RU" sz="2400" dirty="0" smtClean="0">
                    <a:solidFill>
                      <a:srgbClr val="000000"/>
                    </a:solidFill>
                    <a:latin typeface="Times New Roman" panose="02020603050405020304" pitchFamily="18" charset="0"/>
                    <a:cs typeface="Times New Roman" panose="02020603050405020304" pitchFamily="18" charset="0"/>
                  </a:rPr>
                  <a:t>Исключительно важно, чтобы измерения следовали одно за другим без перерыва. </a:t>
                </a:r>
                <a:br>
                  <a:rPr lang="ru-RU" sz="2400" dirty="0" smtClean="0">
                    <a:solidFill>
                      <a:srgbClr val="000000"/>
                    </a:solidFill>
                    <a:latin typeface="Times New Roman" panose="02020603050405020304" pitchFamily="18" charset="0"/>
                    <a:cs typeface="Times New Roman" panose="02020603050405020304" pitchFamily="18" charset="0"/>
                  </a:rPr>
                </a:br>
                <a:r>
                  <a:rPr lang="ru-RU" sz="2400" dirty="0" smtClean="0">
                    <a:solidFill>
                      <a:srgbClr val="000000"/>
                    </a:solidFill>
                    <a:latin typeface="Times New Roman" panose="02020603050405020304" pitchFamily="18" charset="0"/>
                    <a:cs typeface="Times New Roman" panose="02020603050405020304" pitchFamily="18" charset="0"/>
                  </a:rPr>
                  <a:t>Выберем величину </a:t>
                </a:r>
                <a:r>
                  <a:rPr lang="el-GR" sz="2400" dirty="0" smtClean="0">
                    <a:solidFill>
                      <a:srgbClr val="000000"/>
                    </a:solidFill>
                    <a:latin typeface="Times New Roman" panose="02020603050405020304" pitchFamily="18" charset="0"/>
                    <a:cs typeface="Times New Roman" panose="02020603050405020304" pitchFamily="18" charset="0"/>
                  </a:rPr>
                  <a:t>τ</a:t>
                </a:r>
                <a:r>
                  <a:rPr lang="ru-RU" sz="2400" dirty="0" smtClean="0">
                    <a:solidFill>
                      <a:srgbClr val="000000"/>
                    </a:solidFill>
                    <a:latin typeface="Times New Roman" panose="02020603050405020304" pitchFamily="18" charset="0"/>
                    <a:cs typeface="Times New Roman" panose="02020603050405020304" pitchFamily="18" charset="0"/>
                  </a:rPr>
                  <a:t> и ограничимся двумя измерениями </a:t>
                </a:r>
                <a:r>
                  <a:rPr lang="en-US" sz="2400" dirty="0" smtClean="0">
                    <a:solidFill>
                      <a:srgbClr val="000000"/>
                    </a:solidFill>
                    <a:latin typeface="Times New Roman" panose="02020603050405020304" pitchFamily="18" charset="0"/>
                    <a:cs typeface="Times New Roman" panose="02020603050405020304" pitchFamily="18" charset="0"/>
                  </a:rPr>
                  <a:t>N=2 (</a:t>
                </a:r>
                <a:r>
                  <a:rPr lang="ru-RU" sz="2400" dirty="0" smtClean="0">
                    <a:solidFill>
                      <a:srgbClr val="000000"/>
                    </a:solidFill>
                    <a:latin typeface="Times New Roman" panose="02020603050405020304" pitchFamily="18" charset="0"/>
                    <a:cs typeface="Times New Roman" panose="02020603050405020304" pitchFamily="18" charset="0"/>
                  </a:rPr>
                  <a:t>меньше нельзя). Тогда</a:t>
                </a:r>
                <a:br>
                  <a:rPr lang="ru-RU" sz="2400" dirty="0" smtClean="0">
                    <a:solidFill>
                      <a:srgbClr val="000000"/>
                    </a:solidFill>
                    <a:latin typeface="Times New Roman" panose="02020603050405020304" pitchFamily="18" charset="0"/>
                    <a:cs typeface="Times New Roman" panose="02020603050405020304" pitchFamily="18" charset="0"/>
                  </a:rPr>
                </a:br>
                <a:r>
                  <a:rPr lang="ru-RU" sz="2400" dirty="0" smtClean="0">
                    <a:solidFill>
                      <a:srgbClr val="000000"/>
                    </a:solidFill>
                    <a:latin typeface="Times New Roman" panose="02020603050405020304" pitchFamily="18" charset="0"/>
                    <a:cs typeface="Times New Roman" panose="02020603050405020304" pitchFamily="18" charset="0"/>
                  </a:rPr>
                  <a:t>вариация для </a:t>
                </a:r>
                <a:r>
                  <a:rPr lang="en-US" sz="2400" dirty="0" smtClean="0">
                    <a:solidFill>
                      <a:srgbClr val="000000"/>
                    </a:solidFill>
                    <a:latin typeface="Times New Roman" panose="02020603050405020304" pitchFamily="18" charset="0"/>
                    <a:cs typeface="Times New Roman" panose="02020603050405020304" pitchFamily="18" charset="0"/>
                  </a:rPr>
                  <a:t>N=2</a:t>
                </a:r>
                <a:r>
                  <a:rPr lang="ru-RU" sz="2400" dirty="0" smtClean="0">
                    <a:solidFill>
                      <a:srgbClr val="000000"/>
                    </a:solidFill>
                    <a:latin typeface="Times New Roman" panose="02020603050405020304" pitchFamily="18" charset="0"/>
                    <a:cs typeface="Times New Roman" panose="02020603050405020304" pitchFamily="18" charset="0"/>
                  </a:rPr>
                  <a:t> примет вид</a:t>
                </a:r>
                <a:r>
                  <a:rPr lang="en-US" sz="2400" dirty="0" smtClean="0">
                    <a:solidFill>
                      <a:srgbClr val="000000"/>
                    </a:solidFill>
                    <a:latin typeface="Times New Roman" panose="02020603050405020304" pitchFamily="18" charset="0"/>
                    <a:cs typeface="Times New Roman" panose="02020603050405020304" pitchFamily="18" charset="0"/>
                  </a:rPr>
                  <a:t> </a:t>
                </a:r>
                <a:endParaRPr lang="ru-RU" sz="2400" dirty="0" smtClean="0">
                  <a:solidFill>
                    <a:srgbClr val="000000"/>
                  </a:solidFill>
                  <a:latin typeface="Times New Roman" panose="02020603050405020304" pitchFamily="18" charset="0"/>
                  <a:cs typeface="Times New Roman" panose="02020603050405020304" pitchFamily="18" charset="0"/>
                </a:endParaRPr>
              </a:p>
            </p:txBody>
          </p:sp>
        </mc:Choice>
        <mc:Fallback>
          <p:sp>
            <p:nvSpPr>
              <p:cNvPr id="10" name="Прямоугольник 9"/>
              <p:cNvSpPr>
                <a:spLocks noRot="1" noChangeAspect="1" noMove="1" noResize="1" noEditPoints="1" noAdjustHandles="1" noChangeArrowheads="1" noChangeShapeType="1" noTextEdit="1"/>
              </p:cNvSpPr>
              <p:nvPr/>
            </p:nvSpPr>
            <p:spPr>
              <a:xfrm>
                <a:off x="597698" y="3096445"/>
                <a:ext cx="11303992" cy="1569660"/>
              </a:xfrm>
              <a:prstGeom prst="rect">
                <a:avLst/>
              </a:prstGeom>
              <a:blipFill rotWithShape="0">
                <a:blip r:embed="rId2"/>
                <a:stretch>
                  <a:fillRect l="-809" t="-3502" b="-8171"/>
                </a:stretch>
              </a:blipFill>
            </p:spPr>
            <p:txBody>
              <a:bodyPr/>
              <a:lstStyle/>
              <a:p>
                <a:r>
                  <a:rPr lang="ru-RU">
                    <a:noFill/>
                  </a:rPr>
                  <a:t> </a:t>
                </a:r>
              </a:p>
            </p:txBody>
          </p:sp>
        </mc:Fallback>
      </mc:AlternateContent>
      <p:sp>
        <p:nvSpPr>
          <p:cNvPr id="15" name="Прямоугольник 14"/>
          <p:cNvSpPr/>
          <p:nvPr/>
        </p:nvSpPr>
        <p:spPr>
          <a:xfrm>
            <a:off x="7368297" y="2117429"/>
            <a:ext cx="2525115" cy="523220"/>
          </a:xfrm>
          <a:prstGeom prst="rect">
            <a:avLst/>
          </a:prstGeom>
        </p:spPr>
        <p:txBody>
          <a:bodyPr wrap="none">
            <a:spAutoFit/>
          </a:bodyPr>
          <a:lstStyle/>
          <a:p>
            <a:r>
              <a:rPr lang="ru-RU" sz="2800" dirty="0">
                <a:solidFill>
                  <a:srgbClr val="000000"/>
                </a:solidFill>
                <a:latin typeface="Times New Roman" panose="02020603050405020304" pitchFamily="18" charset="0"/>
                <a:cs typeface="Times New Roman" panose="02020603050405020304" pitchFamily="18" charset="0"/>
              </a:rPr>
              <a:t>Счетчик </a:t>
            </a:r>
            <a:r>
              <a:rPr lang="el-GR" sz="2800" dirty="0">
                <a:solidFill>
                  <a:srgbClr val="000000"/>
                </a:solidFill>
                <a:latin typeface="Times New Roman" panose="02020603050405020304" pitchFamily="18" charset="0"/>
                <a:cs typeface="Times New Roman" panose="02020603050405020304" pitchFamily="18" charset="0"/>
              </a:rPr>
              <a:t>π</a:t>
            </a:r>
            <a:r>
              <a:rPr lang="ru-RU" sz="2800" dirty="0">
                <a:solidFill>
                  <a:srgbClr val="000000"/>
                </a:solidFill>
                <a:latin typeface="Times New Roman" panose="02020603050405020304" pitchFamily="18" charset="0"/>
                <a:cs typeface="Times New Roman" panose="02020603050405020304" pitchFamily="18" charset="0"/>
              </a:rPr>
              <a:t> типа</a:t>
            </a:r>
            <a:endParaRPr lang="ru-RU" dirty="0"/>
          </a:p>
        </p:txBody>
      </p:sp>
      <p:pic>
        <p:nvPicPr>
          <p:cNvPr id="3" name="Рисунок 2"/>
          <p:cNvPicPr>
            <a:picLocks noChangeAspect="1"/>
          </p:cNvPicPr>
          <p:nvPr/>
        </p:nvPicPr>
        <p:blipFill>
          <a:blip r:embed="rId3"/>
          <a:stretch>
            <a:fillRect/>
          </a:stretch>
        </p:blipFill>
        <p:spPr>
          <a:xfrm>
            <a:off x="3757754" y="1703211"/>
            <a:ext cx="3504054" cy="1351655"/>
          </a:xfrm>
          <a:prstGeom prst="rect">
            <a:avLst/>
          </a:prstGeom>
        </p:spPr>
      </p:pic>
      <p:pic>
        <p:nvPicPr>
          <p:cNvPr id="4" name="Рисунок 3"/>
          <p:cNvPicPr>
            <a:picLocks noChangeAspect="1"/>
          </p:cNvPicPr>
          <p:nvPr/>
        </p:nvPicPr>
        <p:blipFill>
          <a:blip r:embed="rId4"/>
          <a:stretch>
            <a:fillRect/>
          </a:stretch>
        </p:blipFill>
        <p:spPr>
          <a:xfrm>
            <a:off x="730711" y="4707684"/>
            <a:ext cx="4926534" cy="655390"/>
          </a:xfrm>
          <a:prstGeom prst="rect">
            <a:avLst/>
          </a:prstGeom>
        </p:spPr>
      </p:pic>
      <p:sp>
        <p:nvSpPr>
          <p:cNvPr id="7" name="Прямоугольник 6"/>
          <p:cNvSpPr/>
          <p:nvPr/>
        </p:nvSpPr>
        <p:spPr>
          <a:xfrm>
            <a:off x="597698" y="5363074"/>
            <a:ext cx="8299964" cy="830997"/>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Это и будет вариация (дисперсия) </a:t>
            </a:r>
            <a:r>
              <a:rPr lang="ru-RU" sz="2400" dirty="0" err="1" smtClean="0">
                <a:solidFill>
                  <a:srgbClr val="000000"/>
                </a:solidFill>
                <a:latin typeface="Times New Roman" panose="02020603050405020304" pitchFamily="18" charset="0"/>
                <a:cs typeface="Times New Roman" panose="02020603050405020304" pitchFamily="18" charset="0"/>
              </a:rPr>
              <a:t>Аллана</a:t>
            </a:r>
            <a:r>
              <a:rPr lang="ru-RU" sz="2400" dirty="0" smtClean="0">
                <a:solidFill>
                  <a:srgbClr val="000000"/>
                </a:solidFill>
                <a:latin typeface="Times New Roman" panose="02020603050405020304" pitchFamily="18" charset="0"/>
                <a:cs typeface="Times New Roman" panose="02020603050405020304" pitchFamily="18" charset="0"/>
              </a:rPr>
              <a:t> по двум выборкам. </a:t>
            </a:r>
            <a:br>
              <a:rPr lang="ru-RU" sz="2400" dirty="0" smtClean="0">
                <a:solidFill>
                  <a:srgbClr val="000000"/>
                </a:solidFill>
                <a:latin typeface="Times New Roman" panose="02020603050405020304" pitchFamily="18" charset="0"/>
                <a:cs typeface="Times New Roman" panose="02020603050405020304" pitchFamily="18" charset="0"/>
              </a:rPr>
            </a:br>
            <a:r>
              <a:rPr lang="ru-RU" sz="2400" dirty="0" smtClean="0">
                <a:solidFill>
                  <a:srgbClr val="000000"/>
                </a:solidFill>
                <a:latin typeface="Times New Roman" panose="02020603050405020304" pitchFamily="18" charset="0"/>
                <a:cs typeface="Times New Roman" panose="02020603050405020304" pitchFamily="18" charset="0"/>
              </a:rPr>
              <a:t>Соответственно девиация </a:t>
            </a:r>
            <a:r>
              <a:rPr lang="ru-RU" sz="2400" dirty="0" err="1" smtClean="0">
                <a:solidFill>
                  <a:srgbClr val="000000"/>
                </a:solidFill>
                <a:latin typeface="Times New Roman" panose="02020603050405020304" pitchFamily="18" charset="0"/>
                <a:cs typeface="Times New Roman" panose="02020603050405020304" pitchFamily="18" charset="0"/>
              </a:rPr>
              <a:t>Аллана</a:t>
            </a:r>
            <a:endParaRPr lang="ru-RU" dirty="0"/>
          </a:p>
        </p:txBody>
      </p:sp>
      <p:pic>
        <p:nvPicPr>
          <p:cNvPr id="16" name="Рисунок 15"/>
          <p:cNvPicPr>
            <a:picLocks noChangeAspect="1"/>
          </p:cNvPicPr>
          <p:nvPr/>
        </p:nvPicPr>
        <p:blipFill>
          <a:blip r:embed="rId5"/>
          <a:stretch>
            <a:fillRect/>
          </a:stretch>
        </p:blipFill>
        <p:spPr>
          <a:xfrm>
            <a:off x="5843454" y="5943607"/>
            <a:ext cx="812479" cy="500927"/>
          </a:xfrm>
          <a:prstGeom prst="rect">
            <a:avLst/>
          </a:prstGeom>
        </p:spPr>
      </p:pic>
      <p:pic>
        <p:nvPicPr>
          <p:cNvPr id="17" name="Рисунок 16"/>
          <p:cNvPicPr>
            <a:picLocks noChangeAspect="1"/>
          </p:cNvPicPr>
          <p:nvPr/>
        </p:nvPicPr>
        <p:blipFill>
          <a:blip r:embed="rId6"/>
          <a:stretch>
            <a:fillRect/>
          </a:stretch>
        </p:blipFill>
        <p:spPr>
          <a:xfrm>
            <a:off x="5843454" y="4877210"/>
            <a:ext cx="2081346" cy="422773"/>
          </a:xfrm>
          <a:prstGeom prst="rect">
            <a:avLst/>
          </a:prstGeom>
        </p:spPr>
      </p:pic>
      <p:pic>
        <p:nvPicPr>
          <p:cNvPr id="18" name="Рисунок 17"/>
          <p:cNvPicPr>
            <a:picLocks noChangeAspect="1"/>
          </p:cNvPicPr>
          <p:nvPr/>
        </p:nvPicPr>
        <p:blipFill>
          <a:blip r:embed="rId7"/>
          <a:stretch>
            <a:fillRect/>
          </a:stretch>
        </p:blipFill>
        <p:spPr>
          <a:xfrm>
            <a:off x="8111008" y="4666105"/>
            <a:ext cx="3790681" cy="857278"/>
          </a:xfrm>
          <a:prstGeom prst="rect">
            <a:avLst/>
          </a:prstGeom>
        </p:spPr>
      </p:pic>
    </p:spTree>
    <p:extLst>
      <p:ext uri="{BB962C8B-B14F-4D97-AF65-F5344CB8AC3E}">
        <p14:creationId xmlns:p14="http://schemas.microsoft.com/office/powerpoint/2010/main" val="3058320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1622250" y="236350"/>
            <a:ext cx="8716425"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Переходим к собственно вычислению вариации </a:t>
            </a:r>
            <a:r>
              <a:rPr lang="ru-RU" sz="2800" dirty="0" err="1" smtClean="0">
                <a:solidFill>
                  <a:srgbClr val="000000"/>
                </a:solidFill>
                <a:latin typeface="Times New Roman" panose="02020603050405020304" pitchFamily="18" charset="0"/>
                <a:cs typeface="Times New Roman" panose="02020603050405020304" pitchFamily="18" charset="0"/>
              </a:rPr>
              <a:t>Аллана</a:t>
            </a:r>
            <a:endParaRPr lang="ru-RU" sz="2800" dirty="0"/>
          </a:p>
        </p:txBody>
      </p:sp>
      <p:sp>
        <p:nvSpPr>
          <p:cNvPr id="11" name="Прямоугольник 10"/>
          <p:cNvSpPr/>
          <p:nvPr/>
        </p:nvSpPr>
        <p:spPr>
          <a:xfrm>
            <a:off x="736595" y="1809447"/>
            <a:ext cx="9240222" cy="461665"/>
          </a:xfrm>
          <a:prstGeom prst="rect">
            <a:avLst/>
          </a:prstGeom>
        </p:spPr>
        <p:txBody>
          <a:bodyPr wrap="none">
            <a:spAutoFit/>
          </a:bodyPr>
          <a:lstStyle/>
          <a:p>
            <a:r>
              <a:rPr lang="ru-RU" sz="2400" dirty="0">
                <a:solidFill>
                  <a:srgbClr val="000000"/>
                </a:solidFill>
                <a:latin typeface="Times New Roman" panose="02020603050405020304" pitchFamily="18" charset="0"/>
                <a:cs typeface="Times New Roman" panose="02020603050405020304" pitchFamily="18" charset="0"/>
              </a:rPr>
              <a:t>В</a:t>
            </a:r>
            <a:r>
              <a:rPr lang="ru-RU" sz="2400" dirty="0" smtClean="0">
                <a:solidFill>
                  <a:srgbClr val="000000"/>
                </a:solidFill>
                <a:latin typeface="Times New Roman" panose="02020603050405020304" pitchFamily="18" charset="0"/>
                <a:cs typeface="Times New Roman" panose="02020603050405020304" pitchFamily="18" charset="0"/>
              </a:rPr>
              <a:t>ариация (дисперсия) </a:t>
            </a:r>
            <a:r>
              <a:rPr lang="ru-RU" sz="2400" dirty="0" err="1" smtClean="0">
                <a:solidFill>
                  <a:srgbClr val="000000"/>
                </a:solidFill>
                <a:latin typeface="Times New Roman" panose="02020603050405020304" pitchFamily="18" charset="0"/>
                <a:cs typeface="Times New Roman" panose="02020603050405020304" pitchFamily="18" charset="0"/>
              </a:rPr>
              <a:t>Аллана</a:t>
            </a:r>
            <a:r>
              <a:rPr lang="ru-RU" sz="2400" dirty="0" smtClean="0">
                <a:solidFill>
                  <a:srgbClr val="000000"/>
                </a:solidFill>
                <a:latin typeface="Times New Roman" panose="02020603050405020304" pitchFamily="18" charset="0"/>
                <a:cs typeface="Times New Roman" panose="02020603050405020304" pitchFamily="18" charset="0"/>
              </a:rPr>
              <a:t> по </a:t>
            </a:r>
            <a:r>
              <a:rPr lang="en-US" sz="2400" dirty="0" smtClean="0">
                <a:solidFill>
                  <a:srgbClr val="000000"/>
                </a:solidFill>
                <a:latin typeface="Times New Roman" panose="02020603050405020304" pitchFamily="18" charset="0"/>
                <a:cs typeface="Times New Roman" panose="02020603050405020304" pitchFamily="18" charset="0"/>
              </a:rPr>
              <a:t>M</a:t>
            </a:r>
            <a:r>
              <a:rPr lang="ru-RU" sz="2400" dirty="0" smtClean="0">
                <a:solidFill>
                  <a:srgbClr val="000000"/>
                </a:solidFill>
                <a:latin typeface="Times New Roman" panose="02020603050405020304" pitchFamily="18" charset="0"/>
                <a:cs typeface="Times New Roman" panose="02020603050405020304" pitchFamily="18" charset="0"/>
              </a:rPr>
              <a:t> выборкам имеет очевидный вид </a:t>
            </a:r>
            <a:endParaRPr lang="ru-RU" dirty="0"/>
          </a:p>
        </p:txBody>
      </p:sp>
      <p:pic>
        <p:nvPicPr>
          <p:cNvPr id="2" name="Рисунок 1"/>
          <p:cNvPicPr>
            <a:picLocks noChangeAspect="1"/>
          </p:cNvPicPr>
          <p:nvPr/>
        </p:nvPicPr>
        <p:blipFill>
          <a:blip r:embed="rId2"/>
          <a:stretch>
            <a:fillRect/>
          </a:stretch>
        </p:blipFill>
        <p:spPr>
          <a:xfrm>
            <a:off x="3773347" y="2180007"/>
            <a:ext cx="4016172" cy="808730"/>
          </a:xfrm>
          <a:prstGeom prst="rect">
            <a:avLst/>
          </a:prstGeom>
        </p:spPr>
      </p:pic>
      <p:pic>
        <p:nvPicPr>
          <p:cNvPr id="12" name="Рисунок 11"/>
          <p:cNvPicPr>
            <a:picLocks noChangeAspect="1"/>
          </p:cNvPicPr>
          <p:nvPr/>
        </p:nvPicPr>
        <p:blipFill>
          <a:blip r:embed="rId3"/>
          <a:stretch>
            <a:fillRect/>
          </a:stretch>
        </p:blipFill>
        <p:spPr>
          <a:xfrm>
            <a:off x="8965421" y="2826177"/>
            <a:ext cx="2022792" cy="886532"/>
          </a:xfrm>
          <a:prstGeom prst="rect">
            <a:avLst/>
          </a:prstGeom>
        </p:spPr>
      </p:pic>
      <p:sp>
        <p:nvSpPr>
          <p:cNvPr id="13" name="Прямоугольник 12"/>
          <p:cNvSpPr/>
          <p:nvPr/>
        </p:nvSpPr>
        <p:spPr>
          <a:xfrm>
            <a:off x="736595" y="3069388"/>
            <a:ext cx="8308749" cy="461665"/>
          </a:xfrm>
          <a:prstGeom prst="rect">
            <a:avLst/>
          </a:prstGeom>
        </p:spPr>
        <p:txBody>
          <a:bodyPr wrap="none">
            <a:spAutoFit/>
          </a:bodyPr>
          <a:lstStyle/>
          <a:p>
            <a:r>
              <a:rPr lang="ru-RU" sz="2400" dirty="0" err="1" smtClean="0">
                <a:solidFill>
                  <a:srgbClr val="000000"/>
                </a:solidFill>
                <a:latin typeface="Times New Roman" panose="02020603050405020304" pitchFamily="18" charset="0"/>
                <a:cs typeface="Times New Roman" panose="02020603050405020304" pitchFamily="18" charset="0"/>
              </a:rPr>
              <a:t>Воспрользуемся</a:t>
            </a:r>
            <a:r>
              <a:rPr lang="ru-RU" sz="2400" dirty="0" smtClean="0">
                <a:solidFill>
                  <a:srgbClr val="000000"/>
                </a:solidFill>
                <a:latin typeface="Times New Roman" panose="02020603050405020304" pitchFamily="18" charset="0"/>
                <a:cs typeface="Times New Roman" panose="02020603050405020304" pitchFamily="18" charset="0"/>
              </a:rPr>
              <a:t> полиномиальным представлением СПМФШ </a:t>
            </a:r>
            <a:endParaRPr lang="ru-RU" sz="2400" dirty="0"/>
          </a:p>
        </p:txBody>
      </p:sp>
      <p:pic>
        <p:nvPicPr>
          <p:cNvPr id="5" name="Рисунок 4"/>
          <p:cNvPicPr>
            <a:picLocks noChangeAspect="1"/>
          </p:cNvPicPr>
          <p:nvPr/>
        </p:nvPicPr>
        <p:blipFill>
          <a:blip r:embed="rId4"/>
          <a:stretch>
            <a:fillRect/>
          </a:stretch>
        </p:blipFill>
        <p:spPr>
          <a:xfrm>
            <a:off x="2270722" y="3469498"/>
            <a:ext cx="6842867" cy="2995665"/>
          </a:xfrm>
          <a:prstGeom prst="rect">
            <a:avLst/>
          </a:prstGeom>
        </p:spPr>
      </p:pic>
      <p:sp>
        <p:nvSpPr>
          <p:cNvPr id="9" name="Прямоугольник 8"/>
          <p:cNvSpPr/>
          <p:nvPr/>
        </p:nvSpPr>
        <p:spPr>
          <a:xfrm>
            <a:off x="636608" y="713133"/>
            <a:ext cx="11123472" cy="1200329"/>
          </a:xfrm>
          <a:prstGeom prst="rect">
            <a:avLst/>
          </a:prstGeom>
        </p:spPr>
        <p:txBody>
          <a:bodyPr wrap="square">
            <a:spAutoFit/>
          </a:bodyPr>
          <a:lstStyle/>
          <a:p>
            <a:pPr lvl="0"/>
            <a:r>
              <a:rPr lang="ru-RU" sz="2400" dirty="0">
                <a:solidFill>
                  <a:srgbClr val="000000"/>
                </a:solidFill>
                <a:latin typeface="Times New Roman" panose="02020603050405020304" pitchFamily="18" charset="0"/>
                <a:cs typeface="Times New Roman" panose="02020603050405020304" pitchFamily="18" charset="0"/>
              </a:rPr>
              <a:t>Корень квадратный из ВА называют девиацией </a:t>
            </a:r>
            <a:r>
              <a:rPr lang="ru-RU" sz="2400" dirty="0" err="1">
                <a:solidFill>
                  <a:srgbClr val="000000"/>
                </a:solidFill>
                <a:latin typeface="Times New Roman" panose="02020603050405020304" pitchFamily="18" charset="0"/>
                <a:cs typeface="Times New Roman" panose="02020603050405020304" pitchFamily="18" charset="0"/>
              </a:rPr>
              <a:t>Аллана</a:t>
            </a:r>
            <a:r>
              <a:rPr lang="ru-RU" sz="2400" dirty="0">
                <a:solidFill>
                  <a:srgbClr val="000000"/>
                </a:solidFill>
                <a:latin typeface="Times New Roman" panose="02020603050405020304" pitchFamily="18" charset="0"/>
                <a:cs typeface="Times New Roman" panose="02020603050405020304" pitchFamily="18" charset="0"/>
              </a:rPr>
              <a:t> и также часто используют при описании погрешностей. ВА имеет размерность дисперсии [Ед2] ([(°/</a:t>
            </a:r>
            <a:r>
              <a:rPr lang="en-US" sz="2400" dirty="0">
                <a:solidFill>
                  <a:srgbClr val="000000"/>
                </a:solidFill>
                <a:latin typeface="Times New Roman" panose="02020603050405020304" pitchFamily="18" charset="0"/>
                <a:cs typeface="Times New Roman" panose="02020603050405020304" pitchFamily="18" charset="0"/>
              </a:rPr>
              <a:t>x</a:t>
            </a:r>
            <a:r>
              <a:rPr lang="ru-RU" sz="2400" dirty="0">
                <a:solidFill>
                  <a:srgbClr val="000000"/>
                </a:solidFill>
                <a:latin typeface="Times New Roman" panose="02020603050405020304" pitchFamily="18" charset="0"/>
                <a:cs typeface="Times New Roman" panose="02020603050405020304" pitchFamily="18" charset="0"/>
              </a:rPr>
              <a:t>)</a:t>
            </a:r>
            <a:r>
              <a:rPr lang="ru-RU" sz="2400" baseline="30000" dirty="0">
                <a:solidFill>
                  <a:srgbClr val="000000"/>
                </a:solidFill>
                <a:latin typeface="Times New Roman" panose="02020603050405020304" pitchFamily="18" charset="0"/>
                <a:cs typeface="Times New Roman" panose="02020603050405020304" pitchFamily="18" charset="0"/>
              </a:rPr>
              <a:t>2</a:t>
            </a:r>
            <a:r>
              <a:rPr lang="ru-RU" sz="2400" dirty="0">
                <a:solidFill>
                  <a:srgbClr val="000000"/>
                </a:solidFill>
                <a:latin typeface="Times New Roman" panose="02020603050405020304" pitchFamily="18" charset="0"/>
                <a:cs typeface="Times New Roman" panose="02020603050405020304" pitchFamily="18" charset="0"/>
              </a:rPr>
              <a:t>]), а </a:t>
            </a:r>
            <a:r>
              <a:rPr lang="ru-RU" sz="2400" dirty="0" err="1">
                <a:solidFill>
                  <a:srgbClr val="000000"/>
                </a:solidFill>
                <a:latin typeface="Times New Roman" panose="02020603050405020304" pitchFamily="18" charset="0"/>
                <a:cs typeface="Times New Roman" panose="02020603050405020304" pitchFamily="18" charset="0"/>
              </a:rPr>
              <a:t>девиациия</a:t>
            </a:r>
            <a:r>
              <a:rPr lang="ru-RU" sz="2400" dirty="0">
                <a:solidFill>
                  <a:srgbClr val="000000"/>
                </a:solidFill>
                <a:latin typeface="Times New Roman" panose="02020603050405020304" pitchFamily="18" charset="0"/>
                <a:cs typeface="Times New Roman" panose="02020603050405020304" pitchFamily="18" charset="0"/>
              </a:rPr>
              <a:t> </a:t>
            </a:r>
            <a:r>
              <a:rPr lang="ru-RU" sz="2400" dirty="0" err="1">
                <a:solidFill>
                  <a:srgbClr val="000000"/>
                </a:solidFill>
                <a:latin typeface="Times New Roman" panose="02020603050405020304" pitchFamily="18" charset="0"/>
                <a:cs typeface="Times New Roman" panose="02020603050405020304" pitchFamily="18" charset="0"/>
              </a:rPr>
              <a:t>Аллана</a:t>
            </a:r>
            <a:r>
              <a:rPr lang="ru-RU" sz="2400" dirty="0">
                <a:solidFill>
                  <a:srgbClr val="000000"/>
                </a:solidFill>
                <a:latin typeface="Times New Roman" panose="02020603050405020304" pitchFamily="18" charset="0"/>
                <a:cs typeface="Times New Roman" panose="02020603050405020304" pitchFamily="18" charset="0"/>
              </a:rPr>
              <a:t> соответственно просто [</a:t>
            </a:r>
            <a:r>
              <a:rPr lang="ru-RU" sz="2400" dirty="0" err="1">
                <a:solidFill>
                  <a:srgbClr val="000000"/>
                </a:solidFill>
                <a:latin typeface="Times New Roman" panose="02020603050405020304" pitchFamily="18" charset="0"/>
                <a:cs typeface="Times New Roman" panose="02020603050405020304" pitchFamily="18" charset="0"/>
              </a:rPr>
              <a:t>Ед</a:t>
            </a:r>
            <a:r>
              <a:rPr lang="ru-RU" sz="2400" dirty="0">
                <a:solidFill>
                  <a:srgbClr val="000000"/>
                </a:solidFill>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cs typeface="Times New Roman" panose="02020603050405020304" pitchFamily="18" charset="0"/>
              </a:rPr>
              <a:t>x</a:t>
            </a:r>
            <a:r>
              <a:rPr lang="ru-RU" sz="2400" dirty="0">
                <a:solidFill>
                  <a:srgbClr val="000000"/>
                </a:solidFill>
                <a:latin typeface="Times New Roman" panose="02020603050405020304" pitchFamily="18" charset="0"/>
                <a:cs typeface="Times New Roman" panose="02020603050405020304" pitchFamily="18" charset="0"/>
              </a:rPr>
              <a:t>]).</a:t>
            </a:r>
            <a:endParaRPr lang="ru-RU"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8694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1622250" y="236350"/>
            <a:ext cx="8268995" cy="523220"/>
          </a:xfrm>
          <a:prstGeom prst="rect">
            <a:avLst/>
          </a:prstGeom>
        </p:spPr>
        <p:txBody>
          <a:bodyPr wrap="none">
            <a:spAutoFit/>
          </a:bodyPr>
          <a:lstStyle/>
          <a:p>
            <a:r>
              <a:rPr lang="ru-RU" sz="2800" dirty="0" smtClean="0">
                <a:solidFill>
                  <a:srgbClr val="000000"/>
                </a:solidFill>
                <a:latin typeface="Times New Roman" panose="02020603050405020304" pitchFamily="18" charset="0"/>
                <a:cs typeface="Times New Roman" panose="02020603050405020304" pitchFamily="18" charset="0"/>
              </a:rPr>
              <a:t>Находим зависимость вариации </a:t>
            </a:r>
            <a:r>
              <a:rPr lang="ru-RU" sz="2800" dirty="0" err="1" smtClean="0">
                <a:solidFill>
                  <a:srgbClr val="000000"/>
                </a:solidFill>
                <a:latin typeface="Times New Roman" panose="02020603050405020304" pitchFamily="18" charset="0"/>
                <a:cs typeface="Times New Roman" panose="02020603050405020304" pitchFamily="18" charset="0"/>
              </a:rPr>
              <a:t>Аллана</a:t>
            </a:r>
            <a:r>
              <a:rPr lang="ru-RU" sz="2800" dirty="0" smtClean="0">
                <a:solidFill>
                  <a:srgbClr val="000000"/>
                </a:solidFill>
                <a:latin typeface="Times New Roman" panose="02020603050405020304" pitchFamily="18" charset="0"/>
                <a:cs typeface="Times New Roman" panose="02020603050405020304" pitchFamily="18" charset="0"/>
              </a:rPr>
              <a:t> од СПМФШ</a:t>
            </a:r>
            <a:endParaRPr lang="ru-RU" sz="2800" dirty="0"/>
          </a:p>
        </p:txBody>
      </p:sp>
      <p:pic>
        <p:nvPicPr>
          <p:cNvPr id="2" name="Рисунок 1"/>
          <p:cNvPicPr>
            <a:picLocks noChangeAspect="1"/>
          </p:cNvPicPr>
          <p:nvPr/>
        </p:nvPicPr>
        <p:blipFill>
          <a:blip r:embed="rId2"/>
          <a:stretch>
            <a:fillRect/>
          </a:stretch>
        </p:blipFill>
        <p:spPr>
          <a:xfrm>
            <a:off x="1423687" y="1469477"/>
            <a:ext cx="3756662" cy="1047530"/>
          </a:xfrm>
          <a:prstGeom prst="rect">
            <a:avLst/>
          </a:prstGeom>
        </p:spPr>
      </p:pic>
      <p:sp>
        <p:nvSpPr>
          <p:cNvPr id="9" name="Прямоугольник 8"/>
          <p:cNvSpPr/>
          <p:nvPr/>
        </p:nvSpPr>
        <p:spPr>
          <a:xfrm>
            <a:off x="985642" y="883691"/>
            <a:ext cx="8572668" cy="461665"/>
          </a:xfrm>
          <a:prstGeom prst="rect">
            <a:avLst/>
          </a:prstGeom>
        </p:spPr>
        <p:txBody>
          <a:bodyPr wrap="non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Запишем вариацию </a:t>
            </a:r>
            <a:r>
              <a:rPr lang="ru-RU" sz="2400" dirty="0" err="1" smtClean="0">
                <a:solidFill>
                  <a:srgbClr val="000000"/>
                </a:solidFill>
                <a:latin typeface="Times New Roman" panose="02020603050405020304" pitchFamily="18" charset="0"/>
                <a:cs typeface="Times New Roman" panose="02020603050405020304" pitchFamily="18" charset="0"/>
              </a:rPr>
              <a:t>Аллана</a:t>
            </a:r>
            <a:r>
              <a:rPr lang="ru-RU" sz="2400" dirty="0" smtClean="0">
                <a:solidFill>
                  <a:srgbClr val="000000"/>
                </a:solidFill>
                <a:latin typeface="Times New Roman" panose="02020603050405020304" pitchFamily="18" charset="0"/>
                <a:cs typeface="Times New Roman" panose="02020603050405020304" pitchFamily="18" charset="0"/>
              </a:rPr>
              <a:t> для произвольной весовой функции</a:t>
            </a:r>
            <a:endParaRPr lang="ru-RU" sz="2400" dirty="0"/>
          </a:p>
        </p:txBody>
      </p:sp>
      <p:pic>
        <p:nvPicPr>
          <p:cNvPr id="3" name="Рисунок 2"/>
          <p:cNvPicPr>
            <a:picLocks noChangeAspect="1"/>
          </p:cNvPicPr>
          <p:nvPr/>
        </p:nvPicPr>
        <p:blipFill>
          <a:blip r:embed="rId3"/>
          <a:stretch>
            <a:fillRect/>
          </a:stretch>
        </p:blipFill>
        <p:spPr>
          <a:xfrm>
            <a:off x="7561595" y="1345356"/>
            <a:ext cx="3778105" cy="4316663"/>
          </a:xfrm>
          <a:prstGeom prst="rect">
            <a:avLst/>
          </a:prstGeom>
        </p:spPr>
      </p:pic>
      <p:sp>
        <p:nvSpPr>
          <p:cNvPr id="10" name="Прямоугольник 9"/>
          <p:cNvSpPr/>
          <p:nvPr/>
        </p:nvSpPr>
        <p:spPr>
          <a:xfrm>
            <a:off x="568953" y="2410295"/>
            <a:ext cx="5658227" cy="1200329"/>
          </a:xfrm>
          <a:prstGeom prst="rect">
            <a:avLst/>
          </a:prstGeom>
        </p:spPr>
        <p:txBody>
          <a:bodyPr wrap="squar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Если представить </a:t>
            </a:r>
            <a:r>
              <a:rPr lang="en-US" sz="2400" dirty="0" smtClean="0">
                <a:solidFill>
                  <a:srgbClr val="000000"/>
                </a:solidFill>
                <a:latin typeface="Times New Roman" panose="02020603050405020304" pitchFamily="18" charset="0"/>
                <a:cs typeface="Times New Roman" panose="02020603050405020304" pitchFamily="18" charset="0"/>
              </a:rPr>
              <a:t>w(t) </a:t>
            </a:r>
            <a:r>
              <a:rPr lang="ru-RU" sz="2400" dirty="0" smtClean="0">
                <a:solidFill>
                  <a:srgbClr val="000000"/>
                </a:solidFill>
                <a:latin typeface="Times New Roman" panose="02020603050405020304" pitchFamily="18" charset="0"/>
                <a:cs typeface="Times New Roman" panose="02020603050405020304" pitchFamily="18" charset="0"/>
              </a:rPr>
              <a:t>как передаточную характеристику фильтра, использую преобразование Фурье получим</a:t>
            </a:r>
            <a:endParaRPr lang="ru-RU" sz="2400" dirty="0"/>
          </a:p>
        </p:txBody>
      </p:sp>
      <p:pic>
        <p:nvPicPr>
          <p:cNvPr id="11" name="Рисунок 10"/>
          <p:cNvPicPr>
            <a:picLocks noChangeAspect="1"/>
          </p:cNvPicPr>
          <p:nvPr/>
        </p:nvPicPr>
        <p:blipFill>
          <a:blip r:embed="rId4"/>
          <a:stretch>
            <a:fillRect/>
          </a:stretch>
        </p:blipFill>
        <p:spPr>
          <a:xfrm>
            <a:off x="1296363" y="3688037"/>
            <a:ext cx="4074289" cy="992185"/>
          </a:xfrm>
          <a:prstGeom prst="rect">
            <a:avLst/>
          </a:prstGeom>
        </p:spPr>
      </p:pic>
      <mc:AlternateContent xmlns:mc="http://schemas.openxmlformats.org/markup-compatibility/2006">
        <mc:Choice xmlns:a14="http://schemas.microsoft.com/office/drawing/2010/main" Requires="a14">
          <p:sp>
            <p:nvSpPr>
              <p:cNvPr id="12" name="Прямоугольник 11"/>
              <p:cNvSpPr/>
              <p:nvPr/>
            </p:nvSpPr>
            <p:spPr>
              <a:xfrm>
                <a:off x="568953" y="4752299"/>
                <a:ext cx="5658227" cy="1668534"/>
              </a:xfrm>
              <a:prstGeom prst="rect">
                <a:avLst/>
              </a:prstGeom>
            </p:spPr>
            <p:txBody>
              <a:bodyPr wrap="square">
                <a:spAutoFit/>
              </a:bodyPr>
              <a:lstStyle/>
              <a:p>
                <a:r>
                  <a:rPr lang="ru-RU" sz="2400" dirty="0" smtClean="0">
                    <a:solidFill>
                      <a:srgbClr val="000000"/>
                    </a:solidFill>
                    <a:latin typeface="Times New Roman" panose="02020603050405020304" pitchFamily="18" charset="0"/>
                    <a:cs typeface="Times New Roman" panose="02020603050405020304" pitchFamily="18" charset="0"/>
                  </a:rPr>
                  <a:t>Тогда для вариации </a:t>
                </a:r>
                <a:r>
                  <a:rPr lang="ru-RU" sz="2400" dirty="0" err="1" smtClean="0">
                    <a:solidFill>
                      <a:srgbClr val="000000"/>
                    </a:solidFill>
                    <a:latin typeface="Times New Roman" panose="02020603050405020304" pitchFamily="18" charset="0"/>
                    <a:cs typeface="Times New Roman" panose="02020603050405020304" pitchFamily="18" charset="0"/>
                  </a:rPr>
                  <a:t>Аллана</a:t>
                </a:r>
                <a:r>
                  <a:rPr lang="ru-RU" sz="2400" dirty="0" smtClean="0">
                    <a:solidFill>
                      <a:srgbClr val="000000"/>
                    </a:solidFill>
                    <a:latin typeface="Times New Roman" panose="02020603050405020304" pitchFamily="18" charset="0"/>
                    <a:cs typeface="Times New Roman" panose="02020603050405020304" pitchFamily="18" charset="0"/>
                  </a:rPr>
                  <a:t> передаточная функция </a:t>
                </a:r>
                <a14:m>
                  <m:oMath xmlns:m="http://schemas.openxmlformats.org/officeDocument/2006/math">
                    <m:d>
                      <m:dPr>
                        <m:begChr m:val="|"/>
                        <m:endChr m:val="|"/>
                        <m:ctrlPr>
                          <a:rPr lang="ru-RU" sz="2400" i="1" smtClean="0">
                            <a:solidFill>
                              <a:srgbClr val="000000"/>
                            </a:solidFill>
                            <a:latin typeface="Cambria Math" panose="02040503050406030204" pitchFamily="18" charset="0"/>
                            <a:cs typeface="Times New Roman" panose="02020603050405020304" pitchFamily="18" charset="0"/>
                          </a:rPr>
                        </m:ctrlPr>
                      </m:dPr>
                      <m:e>
                        <m:r>
                          <a:rPr lang="en-US" sz="2400" b="0" i="1" smtClean="0">
                            <a:solidFill>
                              <a:srgbClr val="000000"/>
                            </a:solidFill>
                            <a:latin typeface="Cambria Math" panose="02040503050406030204" pitchFamily="18" charset="0"/>
                            <a:cs typeface="Times New Roman" panose="02020603050405020304" pitchFamily="18" charset="0"/>
                          </a:rPr>
                          <m:t>𝐻</m:t>
                        </m:r>
                        <m:d>
                          <m:dPr>
                            <m:ctrlPr>
                              <a:rPr lang="en-US" sz="2400" b="0" i="1" smtClean="0">
                                <a:solidFill>
                                  <a:srgbClr val="000000"/>
                                </a:solidFill>
                                <a:latin typeface="Cambria Math" panose="02040503050406030204" pitchFamily="18" charset="0"/>
                                <a:cs typeface="Times New Roman" panose="02020603050405020304" pitchFamily="18" charset="0"/>
                              </a:rPr>
                            </m:ctrlPr>
                          </m:dPr>
                          <m:e>
                            <m:r>
                              <a:rPr lang="en-US" sz="2400" b="0" i="1" smtClean="0">
                                <a:solidFill>
                                  <a:srgbClr val="000000"/>
                                </a:solidFill>
                                <a:latin typeface="Cambria Math" panose="02040503050406030204" pitchFamily="18" charset="0"/>
                                <a:cs typeface="Times New Roman" panose="02020603050405020304" pitchFamily="18" charset="0"/>
                              </a:rPr>
                              <m:t>𝐹</m:t>
                            </m:r>
                          </m:e>
                        </m:d>
                      </m:e>
                    </m:d>
                  </m:oMath>
                </a14:m>
                <a:r>
                  <a:rPr lang="ru-RU" sz="2400" dirty="0" smtClean="0">
                    <a:solidFill>
                      <a:srgbClr val="000000"/>
                    </a:solidFill>
                    <a:latin typeface="Times New Roman" panose="02020603050405020304" pitchFamily="18" charset="0"/>
                    <a:cs typeface="Times New Roman" panose="02020603050405020304" pitchFamily="18" charset="0"/>
                  </a:rPr>
                  <a:t> примет вид </a:t>
                </a:r>
                <a:br>
                  <a:rPr lang="ru-RU" sz="2400" dirty="0" smtClean="0">
                    <a:solidFill>
                      <a:srgbClr val="000000"/>
                    </a:solidFill>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begChr m:val="|"/>
                          <m:endChr m:val="|"/>
                          <m:ctrlPr>
                            <a:rPr lang="ru-RU" sz="2400" i="1">
                              <a:solidFill>
                                <a:srgbClr val="000000"/>
                              </a:solidFill>
                              <a:latin typeface="Cambria Math" panose="02040503050406030204" pitchFamily="18" charset="0"/>
                              <a:cs typeface="Times New Roman" panose="02020603050405020304" pitchFamily="18" charset="0"/>
                            </a:rPr>
                          </m:ctrlPr>
                        </m:dPr>
                        <m:e>
                          <m:sSub>
                            <m:sSubPr>
                              <m:ctrlPr>
                                <a:rPr lang="ru-RU" sz="2400" i="1" smtClean="0">
                                  <a:solidFill>
                                    <a:srgbClr val="000000"/>
                                  </a:solidFill>
                                  <a:latin typeface="Cambria Math" panose="02040503050406030204" pitchFamily="18" charset="0"/>
                                  <a:cs typeface="Times New Roman" panose="02020603050405020304" pitchFamily="18" charset="0"/>
                                </a:rPr>
                              </m:ctrlPr>
                            </m:sSubPr>
                            <m:e>
                              <m:r>
                                <a:rPr lang="en-US" sz="2400" b="0" i="1" smtClean="0">
                                  <a:solidFill>
                                    <a:srgbClr val="000000"/>
                                  </a:solidFill>
                                  <a:latin typeface="Cambria Math" panose="02040503050406030204" pitchFamily="18" charset="0"/>
                                  <a:cs typeface="Times New Roman" panose="02020603050405020304" pitchFamily="18" charset="0"/>
                                </a:rPr>
                                <m:t>𝐻</m:t>
                              </m:r>
                            </m:e>
                            <m:sub>
                              <m:r>
                                <a:rPr lang="en-US" sz="2400" b="0" i="1" smtClean="0">
                                  <a:solidFill>
                                    <a:srgbClr val="000000"/>
                                  </a:solidFill>
                                  <a:latin typeface="Cambria Math" panose="02040503050406030204" pitchFamily="18" charset="0"/>
                                  <a:cs typeface="Times New Roman" panose="02020603050405020304" pitchFamily="18" charset="0"/>
                                </a:rPr>
                                <m:t>𝐴</m:t>
                              </m:r>
                            </m:sub>
                          </m:sSub>
                          <m:d>
                            <m:dPr>
                              <m:ctrlPr>
                                <a:rPr lang="en-US" sz="2400" i="1">
                                  <a:solidFill>
                                    <a:srgbClr val="000000"/>
                                  </a:solidFill>
                                  <a:latin typeface="Cambria Math" panose="02040503050406030204" pitchFamily="18" charset="0"/>
                                  <a:cs typeface="Times New Roman" panose="02020603050405020304" pitchFamily="18" charset="0"/>
                                </a:rPr>
                              </m:ctrlPr>
                            </m:dPr>
                            <m:e>
                              <m:r>
                                <a:rPr lang="en-US" sz="2400" i="1">
                                  <a:solidFill>
                                    <a:srgbClr val="000000"/>
                                  </a:solidFill>
                                  <a:latin typeface="Cambria Math" panose="02040503050406030204" pitchFamily="18" charset="0"/>
                                  <a:cs typeface="Times New Roman" panose="02020603050405020304" pitchFamily="18" charset="0"/>
                                </a:rPr>
                                <m:t>𝐹</m:t>
                              </m:r>
                            </m:e>
                          </m:d>
                        </m:e>
                      </m:d>
                      <m:r>
                        <a:rPr lang="en-US" sz="2400" b="0" i="1" smtClean="0">
                          <a:solidFill>
                            <a:srgbClr val="000000"/>
                          </a:solidFill>
                          <a:latin typeface="Cambria Math" panose="02040503050406030204" pitchFamily="18" charset="0"/>
                          <a:cs typeface="Times New Roman" panose="02020603050405020304" pitchFamily="18" charset="0"/>
                        </a:rPr>
                        <m:t>=2</m:t>
                      </m:r>
                      <m:f>
                        <m:fPr>
                          <m:ctrlPr>
                            <a:rPr lang="en-US" sz="2400" b="0" i="1" smtClean="0">
                              <a:solidFill>
                                <a:srgbClr val="000000"/>
                              </a:solidFill>
                              <a:latin typeface="Cambria Math" panose="02040503050406030204" pitchFamily="18" charset="0"/>
                              <a:cs typeface="Times New Roman" panose="02020603050405020304" pitchFamily="18" charset="0"/>
                            </a:rPr>
                          </m:ctrlPr>
                        </m:fPr>
                        <m:num>
                          <m:sSup>
                            <m:sSupPr>
                              <m:ctrlPr>
                                <a:rPr lang="en-US" sz="2400" b="0" i="1" smtClean="0">
                                  <a:solidFill>
                                    <a:srgbClr val="000000"/>
                                  </a:solidFill>
                                  <a:latin typeface="Cambria Math" panose="02040503050406030204" pitchFamily="18" charset="0"/>
                                  <a:cs typeface="Times New Roman" panose="02020603050405020304" pitchFamily="18" charset="0"/>
                                </a:rPr>
                              </m:ctrlPr>
                            </m:sSupPr>
                            <m:e>
                              <m:r>
                                <m:rPr>
                                  <m:sty m:val="p"/>
                                </m:rPr>
                                <a:rPr lang="en-US" sz="2400" b="0" i="0" smtClean="0">
                                  <a:solidFill>
                                    <a:srgbClr val="000000"/>
                                  </a:solidFill>
                                  <a:latin typeface="Cambria Math" panose="02040503050406030204" pitchFamily="18" charset="0"/>
                                  <a:cs typeface="Times New Roman" panose="02020603050405020304" pitchFamily="18" charset="0"/>
                                </a:rPr>
                                <m:t>sin</m:t>
                              </m:r>
                            </m:e>
                            <m:sup>
                              <m:r>
                                <a:rPr lang="en-US" sz="2400" b="0" i="1" smtClean="0">
                                  <a:solidFill>
                                    <a:srgbClr val="000000"/>
                                  </a:solidFill>
                                  <a:latin typeface="Cambria Math" panose="02040503050406030204" pitchFamily="18" charset="0"/>
                                  <a:cs typeface="Times New Roman" panose="02020603050405020304" pitchFamily="18" charset="0"/>
                                </a:rPr>
                                <m:t>4</m:t>
                              </m:r>
                            </m:sup>
                          </m:sSup>
                          <m:d>
                            <m:dPr>
                              <m:ctrlPr>
                                <a:rPr lang="en-US" sz="2400" b="0" i="1" smtClean="0">
                                  <a:solidFill>
                                    <a:srgbClr val="000000"/>
                                  </a:solidFill>
                                  <a:latin typeface="Cambria Math" panose="02040503050406030204" pitchFamily="18" charset="0"/>
                                  <a:cs typeface="Times New Roman" panose="02020603050405020304" pitchFamily="18" charset="0"/>
                                </a:rPr>
                              </m:ctrlPr>
                            </m:dPr>
                            <m:e>
                              <m:r>
                                <a:rPr 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𝜋𝜏</m:t>
                              </m:r>
                              <m:r>
                                <a:rPr 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𝐹</m:t>
                              </m:r>
                            </m:e>
                          </m:d>
                        </m:num>
                        <m:den>
                          <m:sSup>
                            <m:sSupPr>
                              <m:ctrlPr>
                                <a:rPr lang="en-US" sz="2400" b="0" i="1" smtClean="0">
                                  <a:solidFill>
                                    <a:srgbClr val="000000"/>
                                  </a:solidFill>
                                  <a:latin typeface="Cambria Math" panose="02040503050406030204" pitchFamily="18" charset="0"/>
                                  <a:cs typeface="Times New Roman" panose="02020603050405020304" pitchFamily="18" charset="0"/>
                                </a:rPr>
                              </m:ctrlPr>
                            </m:sSupPr>
                            <m:e>
                              <m:d>
                                <m:dPr>
                                  <m:ctrlPr>
                                    <a:rPr lang="en-US" sz="2400" i="1">
                                      <a:solidFill>
                                        <a:srgbClr val="000000"/>
                                      </a:solidFill>
                                      <a:latin typeface="Cambria Math" panose="02040503050406030204" pitchFamily="18" charset="0"/>
                                      <a:cs typeface="Times New Roman" panose="02020603050405020304" pitchFamily="18" charset="0"/>
                                    </a:rPr>
                                  </m:ctrlPr>
                                </m:dPr>
                                <m:e>
                                  <m:r>
                                    <a:rPr lang="en-US"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𝜋𝜏</m:t>
                                  </m:r>
                                  <m:r>
                                    <a:rPr 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𝐹</m:t>
                                  </m:r>
                                </m:e>
                              </m:d>
                            </m:e>
                            <m:sup>
                              <m:r>
                                <a:rPr lang="en-US" sz="2400" b="0" i="1" smtClean="0">
                                  <a:solidFill>
                                    <a:srgbClr val="000000"/>
                                  </a:solidFill>
                                  <a:latin typeface="Cambria Math" panose="02040503050406030204" pitchFamily="18" charset="0"/>
                                  <a:cs typeface="Times New Roman" panose="02020603050405020304" pitchFamily="18" charset="0"/>
                                </a:rPr>
                                <m:t>2</m:t>
                              </m:r>
                            </m:sup>
                          </m:sSup>
                        </m:den>
                      </m:f>
                    </m:oMath>
                  </m:oMathPara>
                </a14:m>
                <a:endParaRPr lang="ru-RU" sz="2400" dirty="0"/>
              </a:p>
            </p:txBody>
          </p:sp>
        </mc:Choice>
        <mc:Fallback>
          <p:sp>
            <p:nvSpPr>
              <p:cNvPr id="12" name="Прямоугольник 11"/>
              <p:cNvSpPr>
                <a:spLocks noRot="1" noChangeAspect="1" noMove="1" noResize="1" noEditPoints="1" noAdjustHandles="1" noChangeArrowheads="1" noChangeShapeType="1" noTextEdit="1"/>
              </p:cNvSpPr>
              <p:nvPr/>
            </p:nvSpPr>
            <p:spPr>
              <a:xfrm>
                <a:off x="568953" y="4752299"/>
                <a:ext cx="5658227" cy="1668534"/>
              </a:xfrm>
              <a:prstGeom prst="rect">
                <a:avLst/>
              </a:prstGeom>
              <a:blipFill rotWithShape="0">
                <a:blip r:embed="rId5"/>
                <a:stretch>
                  <a:fillRect l="-1615" t="-2930" r="-1184"/>
                </a:stretch>
              </a:blipFill>
            </p:spPr>
            <p:txBody>
              <a:bodyPr/>
              <a:lstStyle/>
              <a:p>
                <a:r>
                  <a:rPr lang="ru-RU">
                    <a:noFill/>
                  </a:rPr>
                  <a:t> </a:t>
                </a:r>
              </a:p>
            </p:txBody>
          </p:sp>
        </mc:Fallback>
      </mc:AlternateContent>
    </p:spTree>
    <p:extLst>
      <p:ext uri="{BB962C8B-B14F-4D97-AF65-F5344CB8AC3E}">
        <p14:creationId xmlns:p14="http://schemas.microsoft.com/office/powerpoint/2010/main" val="2788212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853440" y="608701"/>
            <a:ext cx="9912096" cy="707886"/>
          </a:xfrm>
          <a:prstGeom prst="rect">
            <a:avLst/>
          </a:prstGeom>
        </p:spPr>
        <p:txBody>
          <a:bodyPr wrap="square">
            <a:spAutoFit/>
          </a:bodyPr>
          <a:lstStyle/>
          <a:p>
            <a:r>
              <a:rPr lang="ru-RU" sz="2000" dirty="0" smtClean="0">
                <a:solidFill>
                  <a:srgbClr val="000000"/>
                </a:solidFill>
                <a:latin typeface="Times New Roman" panose="02020603050405020304" pitchFamily="18" charset="0"/>
                <a:cs typeface="Times New Roman" panose="02020603050405020304" pitchFamily="18" charset="0"/>
              </a:rPr>
              <a:t>Таблица для пересчета коэффициентов формулы СПМФШ в коэффициенты для расчета вариации </a:t>
            </a:r>
            <a:r>
              <a:rPr lang="ru-RU" sz="2000" dirty="0" err="1" smtClean="0">
                <a:solidFill>
                  <a:srgbClr val="000000"/>
                </a:solidFill>
                <a:latin typeface="Times New Roman" panose="02020603050405020304" pitchFamily="18" charset="0"/>
                <a:cs typeface="Times New Roman" panose="02020603050405020304" pitchFamily="18" charset="0"/>
              </a:rPr>
              <a:t>Аллана</a:t>
            </a:r>
            <a:endParaRPr lang="ru-RU" sz="2000" dirty="0">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2"/>
          <a:stretch>
            <a:fillRect/>
          </a:stretch>
        </p:blipFill>
        <p:spPr>
          <a:xfrm>
            <a:off x="1486343" y="1316587"/>
            <a:ext cx="8646290" cy="5387304"/>
          </a:xfrm>
          <a:prstGeom prst="rect">
            <a:avLst/>
          </a:prstGeom>
        </p:spPr>
      </p:pic>
    </p:spTree>
    <p:extLst>
      <p:ext uri="{BB962C8B-B14F-4D97-AF65-F5344CB8AC3E}">
        <p14:creationId xmlns:p14="http://schemas.microsoft.com/office/powerpoint/2010/main" val="60339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p:nvPr/>
        </p:nvPicPr>
        <p:blipFill>
          <a:blip r:embed="rId2"/>
          <a:stretch>
            <a:fillRect/>
          </a:stretch>
        </p:blipFill>
        <p:spPr>
          <a:xfrm>
            <a:off x="3946016" y="731202"/>
            <a:ext cx="2723007" cy="1280478"/>
          </a:xfrm>
          <a:prstGeom prst="rect">
            <a:avLst/>
          </a:prstGeom>
        </p:spPr>
      </p:pic>
      <p:sp>
        <p:nvSpPr>
          <p:cNvPr id="7" name="Прямоугольник 6"/>
          <p:cNvSpPr/>
          <p:nvPr/>
        </p:nvSpPr>
        <p:spPr>
          <a:xfrm>
            <a:off x="1962912" y="2449658"/>
            <a:ext cx="8351520" cy="2964786"/>
          </a:xfrm>
          <a:prstGeom prst="rect">
            <a:avLst/>
          </a:prstGeom>
        </p:spPr>
        <p:txBody>
          <a:bodyPr wrap="square">
            <a:spAutoFit/>
          </a:bodyPr>
          <a:lstStyle/>
          <a:p>
            <a:pPr algn="just">
              <a:lnSpc>
                <a:spcPct val="107000"/>
              </a:lnSpc>
              <a:spcAft>
                <a:spcPts val="800"/>
              </a:spcAft>
            </a:pPr>
            <a:r>
              <a:rPr lang="ru-RU" kern="100" dirty="0">
                <a:latin typeface="Times New Roman" panose="02020603050405020304" pitchFamily="18" charset="0"/>
                <a:ea typeface="Calibri" panose="020F0502020204030204" pitchFamily="34" charset="0"/>
                <a:cs typeface="Times New Roman" panose="02020603050405020304" pitchFamily="18" charset="0"/>
              </a:rPr>
              <a:t>Видим, что шумовое напряжение является лишь отображением флуктуаций сопротивления резистора. </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latin typeface="Times New Roman" panose="02020603050405020304" pitchFamily="18" charset="0"/>
                <a:ea typeface="Calibri" panose="020F0502020204030204" pitchFamily="34" charset="0"/>
                <a:cs typeface="Times New Roman" panose="02020603050405020304" pitchFamily="18" charset="0"/>
              </a:rPr>
              <a:t>В данном примере эти флуктуации являются первичным источником. Они имеют мультипликативный характер. То есть для наблюдения флуктуаций сопротивления необходимо пропустить через резистор электрический ток, либо приложить напряжение. </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latin typeface="Times New Roman" panose="02020603050405020304" pitchFamily="18" charset="0"/>
                <a:ea typeface="Calibri" panose="020F0502020204030204" pitchFamily="34" charset="0"/>
                <a:cs typeface="Times New Roman" panose="02020603050405020304" pitchFamily="18" charset="0"/>
              </a:rPr>
              <a:t>При этом подразумевается, что статистические характеристики флуктуаций сопротивления не зависят ни от приложенного напряжения </a:t>
            </a:r>
            <a:r>
              <a:rPr lang="ru-RU" i="1" kern="100" dirty="0">
                <a:latin typeface="Times New Roman" panose="02020603050405020304" pitchFamily="18" charset="0"/>
                <a:ea typeface="Calibri" panose="020F0502020204030204" pitchFamily="34" charset="0"/>
                <a:cs typeface="Times New Roman" panose="02020603050405020304" pitchFamily="18" charset="0"/>
              </a:rPr>
              <a:t>V</a:t>
            </a:r>
            <a:r>
              <a:rPr lang="ru-RU" kern="100"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kern="100" dirty="0">
                <a:latin typeface="Times New Roman" panose="02020603050405020304" pitchFamily="18" charset="0"/>
                <a:ea typeface="Calibri" panose="020F0502020204030204" pitchFamily="34" charset="0"/>
                <a:cs typeface="Times New Roman" panose="02020603050405020304" pitchFamily="18" charset="0"/>
              </a:rPr>
              <a:t>, ни от протекающего тока </a:t>
            </a:r>
            <a:r>
              <a:rPr lang="ru-RU" i="1" kern="100" dirty="0">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kern="100" dirty="0">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1943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768096" y="496410"/>
            <a:ext cx="10436352" cy="1973104"/>
          </a:xfrm>
          <a:prstGeom prst="rect">
            <a:avLst/>
          </a:prstGeom>
        </p:spPr>
        <p:txBody>
          <a:bodyPr wrap="square">
            <a:spAutoFit/>
          </a:bodyPr>
          <a:lstStyle/>
          <a:p>
            <a:pPr>
              <a:lnSpc>
                <a:spcPct val="107000"/>
              </a:lnSpc>
              <a:spcAft>
                <a:spcPts val="800"/>
              </a:spcAft>
            </a:pPr>
            <a:r>
              <a:rPr lang="ru-RU" b="1" i="1" kern="100" dirty="0">
                <a:latin typeface="Times New Roman" panose="02020603050405020304" pitchFamily="18" charset="0"/>
                <a:ea typeface="Calibri" panose="020F0502020204030204" pitchFamily="34" charset="0"/>
                <a:cs typeface="Times New Roman" panose="02020603050405020304" pitchFamily="18" charset="0"/>
              </a:rPr>
              <a:t>Тепловой шум</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kern="100" dirty="0">
                <a:latin typeface="Times New Roman" panose="02020603050405020304" pitchFamily="18" charset="0"/>
                <a:ea typeface="Calibri" panose="020F0502020204030204" pitchFamily="34" charset="0"/>
                <a:cs typeface="Times New Roman" panose="02020603050405020304" pitchFamily="18" charset="0"/>
              </a:rPr>
              <a:t>Англоязычное название теплового шума – </a:t>
            </a:r>
            <a:r>
              <a:rPr lang="ru-RU" kern="100" dirty="0" err="1">
                <a:latin typeface="Times New Roman" panose="02020603050405020304" pitchFamily="18" charset="0"/>
                <a:ea typeface="Calibri" panose="020F0502020204030204" pitchFamily="34" charset="0"/>
                <a:cs typeface="Times New Roman" panose="02020603050405020304" pitchFamily="18" charset="0"/>
              </a:rPr>
              <a:t>thermal</a:t>
            </a:r>
            <a:r>
              <a:rPr lang="ru-RU" kern="100" dirty="0">
                <a:latin typeface="Times New Roman" panose="02020603050405020304" pitchFamily="18" charset="0"/>
                <a:ea typeface="Calibri" panose="020F0502020204030204" pitchFamily="34" charset="0"/>
                <a:cs typeface="Times New Roman" panose="02020603050405020304" pitchFamily="18" charset="0"/>
              </a:rPr>
              <a:t> </a:t>
            </a:r>
            <a:r>
              <a:rPr lang="ru-RU" kern="100" dirty="0" err="1">
                <a:latin typeface="Times New Roman" panose="02020603050405020304" pitchFamily="18" charset="0"/>
                <a:ea typeface="Calibri" panose="020F0502020204030204" pitchFamily="34" charset="0"/>
                <a:cs typeface="Times New Roman" panose="02020603050405020304" pitchFamily="18" charset="0"/>
              </a:rPr>
              <a:t>noise</a:t>
            </a:r>
            <a:r>
              <a:rPr lang="ru-RU" kern="100" dirty="0">
                <a:latin typeface="Times New Roman" panose="02020603050405020304" pitchFamily="18" charset="0"/>
                <a:ea typeface="Calibri" panose="020F0502020204030204" pitchFamily="34" charset="0"/>
                <a:cs typeface="Times New Roman" panose="02020603050405020304" pitchFamily="18" charset="0"/>
              </a:rPr>
              <a:t>. Условием существования теплового шума является наличие диссипации</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ru-RU" kern="100" dirty="0">
                <a:latin typeface="Times New Roman" panose="02020603050405020304" pitchFamily="18" charset="0"/>
                <a:ea typeface="Calibri" panose="020F0502020204030204" pitchFamily="34" charset="0"/>
                <a:cs typeface="Times New Roman" panose="02020603050405020304" pitchFamily="18" charset="0"/>
              </a:rPr>
              <a:t>энергии.</a:t>
            </a:r>
            <a:br>
              <a:rPr lang="ru-RU" kern="100" dirty="0">
                <a:latin typeface="Times New Roman" panose="02020603050405020304" pitchFamily="18" charset="0"/>
                <a:ea typeface="Calibri" panose="020F0502020204030204" pitchFamily="34" charset="0"/>
                <a:cs typeface="Times New Roman" panose="02020603050405020304" pitchFamily="18" charset="0"/>
              </a:rPr>
            </a:br>
            <a:r>
              <a:rPr lang="ru-RU" kern="100" dirty="0">
                <a:latin typeface="Times New Roman" panose="02020603050405020304" pitchFamily="18" charset="0"/>
                <a:ea typeface="Calibri" panose="020F0502020204030204" pitchFamily="34" charset="0"/>
                <a:cs typeface="Times New Roman" panose="02020603050405020304" pitchFamily="18" charset="0"/>
              </a:rPr>
              <a:t>Рассмотрим идеальный резистор, имеющий сопротивление </a:t>
            </a:r>
            <a:r>
              <a:rPr lang="ru-RU" i="1" kern="100" dirty="0">
                <a:latin typeface="Times New Roman" panose="02020603050405020304" pitchFamily="18" charset="0"/>
                <a:ea typeface="Calibri" panose="020F0502020204030204" pitchFamily="34" charset="0"/>
                <a:cs typeface="Times New Roman" panose="02020603050405020304" pitchFamily="18" charset="0"/>
              </a:rPr>
              <a:t>R </a:t>
            </a:r>
            <a:r>
              <a:rPr lang="ru-RU" kern="100" dirty="0">
                <a:latin typeface="Times New Roman" panose="02020603050405020304" pitchFamily="18" charset="0"/>
                <a:ea typeface="Calibri" panose="020F0502020204030204" pitchFamily="34" charset="0"/>
                <a:cs typeface="Times New Roman" panose="02020603050405020304" pitchFamily="18" charset="0"/>
              </a:rPr>
              <a:t>и</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ru-RU" kern="100" dirty="0">
                <a:latin typeface="Times New Roman" panose="02020603050405020304" pitchFamily="18" charset="0"/>
                <a:ea typeface="Calibri" panose="020F0502020204030204" pitchFamily="34" charset="0"/>
                <a:cs typeface="Times New Roman" panose="02020603050405020304" pitchFamily="18" charset="0"/>
              </a:rPr>
              <a:t>находящийся в термостате при абсолютной температуре </a:t>
            </a:r>
            <a:r>
              <a:rPr lang="ru-RU" i="1" kern="100" dirty="0">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 Иначе говоря, резистор находится </a:t>
            </a:r>
            <a:r>
              <a:rPr lang="ru-RU" b="1" kern="100" dirty="0">
                <a:latin typeface="Times New Roman" panose="02020603050405020304" pitchFamily="18" charset="0"/>
                <a:ea typeface="Calibri" panose="020F0502020204030204" pitchFamily="34" charset="0"/>
                <a:cs typeface="Times New Roman" panose="02020603050405020304" pitchFamily="18" charset="0"/>
              </a:rPr>
              <a:t>в термодинамическом равновесии </a:t>
            </a:r>
            <a:r>
              <a:rPr lang="ru-RU" kern="100" dirty="0">
                <a:latin typeface="Times New Roman" panose="02020603050405020304" pitchFamily="18" charset="0"/>
                <a:ea typeface="Calibri" panose="020F0502020204030204" pitchFamily="34" charset="0"/>
                <a:cs typeface="Times New Roman" panose="02020603050405020304" pitchFamily="18" charset="0"/>
              </a:rPr>
              <a:t>с</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ru-RU" kern="100" dirty="0">
                <a:latin typeface="Times New Roman" panose="02020603050405020304" pitchFamily="18" charset="0"/>
                <a:ea typeface="Calibri" panose="020F0502020204030204" pitchFamily="34" charset="0"/>
                <a:cs typeface="Times New Roman" panose="02020603050405020304" pitchFamily="18" charset="0"/>
              </a:rPr>
              <a:t>окружающей средой.</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Рисунок 3"/>
          <p:cNvPicPr/>
          <p:nvPr/>
        </p:nvPicPr>
        <p:blipFill>
          <a:blip r:embed="rId2"/>
          <a:stretch>
            <a:fillRect/>
          </a:stretch>
        </p:blipFill>
        <p:spPr>
          <a:xfrm>
            <a:off x="3256629" y="2469514"/>
            <a:ext cx="5459286" cy="2236598"/>
          </a:xfrm>
          <a:prstGeom prst="rect">
            <a:avLst/>
          </a:prstGeom>
        </p:spPr>
      </p:pic>
      <p:sp>
        <p:nvSpPr>
          <p:cNvPr id="5" name="Прямоугольник 4"/>
          <p:cNvSpPr/>
          <p:nvPr/>
        </p:nvSpPr>
        <p:spPr>
          <a:xfrm>
            <a:off x="768096" y="4706112"/>
            <a:ext cx="10436352" cy="1064074"/>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На выводах разомкнутого резистора а) проявляется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эдс</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теплового шума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возникающая из-за хаотического (теплового) движения носителей тока внутри его.</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 замыкании выводов резистора б) образуется контур, через</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который протекает случайный ток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5183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987552" y="460760"/>
            <a:ext cx="10155936" cy="3158557"/>
          </a:xfrm>
          <a:prstGeom prst="rect">
            <a:avLst/>
          </a:prstGeom>
        </p:spPr>
        <p:txBody>
          <a:bodyPr wrap="square">
            <a:spAutoFit/>
          </a:bodyPr>
          <a:lstStyle/>
          <a:p>
            <a:pPr>
              <a:lnSpc>
                <a:spcPct val="107000"/>
              </a:lnSpc>
              <a:spcAft>
                <a:spcPts val="800"/>
              </a:spcAft>
            </a:pPr>
            <a:r>
              <a:rPr lang="ru-RU" b="1"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Формула Найквиста</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Для определения спектра теплового шума обратимся к теореме Кирхгофа. Согласно этой теореме</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b="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излучательная</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способность тела на определённой частоте прямо пропорциональна его </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поглощательной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способности на той же частоте.</a:t>
            </a:r>
            <a:b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Излучательная</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способность резистора определяется его абсолютной температурой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Соответственно, по определению, поглощательная способность определяется сопротивлением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Таким образом, спектр теплового шума должен быть пропорционален произведению температуры и сопротивления, &lt;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&gt;</a:t>
            </a:r>
            <a:r>
              <a:rPr lang="ru-RU" i="1"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Кроме того, в выражение для спектра теплового шума должна входить постоянная Больцмана </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В используемой нами системе единиц СИ спектр теплового шума определяется формулой Найквиста: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Рисунок 10"/>
          <p:cNvPicPr/>
          <p:nvPr/>
        </p:nvPicPr>
        <p:blipFill>
          <a:blip r:embed="rId2"/>
          <a:stretch>
            <a:fillRect/>
          </a:stretch>
        </p:blipFill>
        <p:spPr>
          <a:xfrm>
            <a:off x="4726749" y="3765621"/>
            <a:ext cx="2677541" cy="462915"/>
          </a:xfrm>
          <a:prstGeom prst="rect">
            <a:avLst/>
          </a:prstGeom>
        </p:spPr>
      </p:pic>
      <p:pic>
        <p:nvPicPr>
          <p:cNvPr id="9" name="Рисунок 8"/>
          <p:cNvPicPr>
            <a:picLocks noChangeAspect="1"/>
          </p:cNvPicPr>
          <p:nvPr/>
        </p:nvPicPr>
        <p:blipFill>
          <a:blip r:embed="rId3"/>
          <a:stretch>
            <a:fillRect/>
          </a:stretch>
        </p:blipFill>
        <p:spPr>
          <a:xfrm>
            <a:off x="8119635" y="3455201"/>
            <a:ext cx="2645901" cy="1083756"/>
          </a:xfrm>
          <a:prstGeom prst="rect">
            <a:avLst/>
          </a:prstGeom>
        </p:spPr>
      </p:pic>
      <p:sp>
        <p:nvSpPr>
          <p:cNvPr id="10" name="Прямоугольник 9"/>
          <p:cNvSpPr/>
          <p:nvPr/>
        </p:nvSpPr>
        <p:spPr>
          <a:xfrm>
            <a:off x="841248" y="4624301"/>
            <a:ext cx="10302240" cy="1618648"/>
          </a:xfrm>
          <a:prstGeom prst="rect">
            <a:avLst/>
          </a:prstGeom>
        </p:spPr>
        <p:txBody>
          <a:bodyPr wrap="square">
            <a:spAutoFit/>
          </a:bodyPr>
          <a:lstStyle/>
          <a:p>
            <a:pPr algn="just">
              <a:lnSpc>
                <a:spcPct val="107000"/>
              </a:lnSpc>
              <a:spcAft>
                <a:spcPts val="800"/>
              </a:spcAft>
            </a:pPr>
            <a:r>
              <a:rPr lang="ru-RU" kern="100" dirty="0">
                <a:latin typeface="Times New Roman" panose="02020603050405020304" pitchFamily="18" charset="0"/>
                <a:ea typeface="Calibri" panose="020F0502020204030204" pitchFamily="34" charset="0"/>
                <a:cs typeface="Times New Roman" panose="02020603050405020304" pitchFamily="18" charset="0"/>
              </a:rPr>
              <a:t>При замыкании выводов резистора (Рис. 2.1–б), как уже отмечалось выше, через перемычку потечёт шумовой ток </a:t>
            </a:r>
            <a:r>
              <a:rPr lang="ru-RU" i="1" kern="100" dirty="0" err="1">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a:t>
            </a:r>
            <a:r>
              <a:rPr lang="ru-RU" i="1" kern="100" dirty="0">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 Этот ток обусловлен тепловым движением носителей в резисторе. </a:t>
            </a:r>
          </a:p>
          <a:p>
            <a:r>
              <a:rPr lang="ru-RU" dirty="0">
                <a:solidFill>
                  <a:srgbClr val="000000"/>
                </a:solidFill>
                <a:latin typeface="Times New Roman" panose="02020603050405020304" pitchFamily="18" charset="0"/>
                <a:ea typeface="Calibri" panose="020F0502020204030204" pitchFamily="34" charset="0"/>
              </a:rPr>
              <a:t>Можно также считать, что ток </a:t>
            </a:r>
            <a:r>
              <a:rPr lang="ru-RU" i="1" dirty="0" err="1">
                <a:solidFill>
                  <a:srgbClr val="000000"/>
                </a:solidFill>
                <a:latin typeface="Times New Roman" panose="02020603050405020304" pitchFamily="18" charset="0"/>
                <a:ea typeface="Calibri" panose="020F0502020204030204" pitchFamily="34" charset="0"/>
              </a:rPr>
              <a:t>i</a:t>
            </a:r>
            <a:r>
              <a:rPr lang="ru-RU" baseline="-25000" dirty="0" err="1">
                <a:solidFill>
                  <a:srgbClr val="000000"/>
                </a:solidFill>
                <a:latin typeface="Times New Roman" panose="02020603050405020304" pitchFamily="18" charset="0"/>
                <a:ea typeface="Calibri" panose="020F0502020204030204" pitchFamily="34" charset="0"/>
              </a:rPr>
              <a:t>T</a:t>
            </a:r>
            <a:r>
              <a:rPr lang="ru-RU" dirty="0">
                <a:solidFill>
                  <a:srgbClr val="000000"/>
                </a:solidFill>
                <a:latin typeface="Times New Roman" panose="02020603050405020304" pitchFamily="18" charset="0"/>
                <a:ea typeface="Calibri" panose="020F0502020204030204" pitchFamily="34" charset="0"/>
              </a:rPr>
              <a:t>(</a:t>
            </a:r>
            <a:r>
              <a:rPr lang="ru-RU" i="1" dirty="0">
                <a:solidFill>
                  <a:srgbClr val="000000"/>
                </a:solidFill>
                <a:latin typeface="Times New Roman" panose="02020603050405020304" pitchFamily="18" charset="0"/>
                <a:ea typeface="Calibri" panose="020F0502020204030204" pitchFamily="34" charset="0"/>
              </a:rPr>
              <a:t>t</a:t>
            </a:r>
            <a:r>
              <a:rPr lang="ru-RU" dirty="0">
                <a:solidFill>
                  <a:srgbClr val="000000"/>
                </a:solidFill>
                <a:latin typeface="Times New Roman" panose="02020603050405020304" pitchFamily="18" charset="0"/>
                <a:ea typeface="Calibri" panose="020F0502020204030204" pitchFamily="34" charset="0"/>
              </a:rPr>
              <a:t>) обусловлен обменом квантами энергии</a:t>
            </a:r>
            <a:r>
              <a:rPr lang="en-US" dirty="0">
                <a:solidFill>
                  <a:srgbClr val="000000"/>
                </a:solidFill>
                <a:latin typeface="Times New Roman" panose="02020603050405020304" pitchFamily="18" charset="0"/>
                <a:ea typeface="Calibri" panose="020F0502020204030204" pitchFamily="34" charset="0"/>
              </a:rPr>
              <a:t> </a:t>
            </a:r>
            <a:r>
              <a:rPr lang="ru-RU" dirty="0">
                <a:solidFill>
                  <a:srgbClr val="000000"/>
                </a:solidFill>
                <a:latin typeface="Times New Roman" panose="02020603050405020304" pitchFamily="18" charset="0"/>
                <a:ea typeface="Calibri" panose="020F0502020204030204" pitchFamily="34" charset="0"/>
              </a:rPr>
              <a:t>между короткозамкнутым резистором и термостатом. Энергия отдельного кванта составляет </a:t>
            </a:r>
            <a:r>
              <a:rPr lang="ru-RU" i="1" dirty="0" err="1">
                <a:solidFill>
                  <a:srgbClr val="000000"/>
                </a:solidFill>
                <a:latin typeface="Times New Roman" panose="02020603050405020304" pitchFamily="18" charset="0"/>
                <a:ea typeface="Calibri" panose="020F0502020204030204" pitchFamily="34" charset="0"/>
              </a:rPr>
              <a:t>kT</a:t>
            </a:r>
            <a:r>
              <a:rPr lang="ru-RU" dirty="0">
                <a:solidFill>
                  <a:srgbClr val="000000"/>
                </a:solidFill>
                <a:latin typeface="Times New Roman" panose="02020603050405020304" pitchFamily="18" charset="0"/>
                <a:ea typeface="Calibri" panose="020F0502020204030204" pitchFamily="34" charset="0"/>
              </a:rPr>
              <a:t>/2, где </a:t>
            </a:r>
            <a:r>
              <a:rPr lang="ru-RU" i="1" dirty="0">
                <a:solidFill>
                  <a:srgbClr val="000000"/>
                </a:solidFill>
                <a:latin typeface="Times New Roman" panose="02020603050405020304" pitchFamily="18" charset="0"/>
                <a:ea typeface="Calibri" panose="020F0502020204030204" pitchFamily="34" charset="0"/>
              </a:rPr>
              <a:t>k </a:t>
            </a:r>
            <a:r>
              <a:rPr lang="ru-RU" dirty="0">
                <a:solidFill>
                  <a:srgbClr val="000000"/>
                </a:solidFill>
                <a:latin typeface="Times New Roman" panose="02020603050405020304" pitchFamily="18" charset="0"/>
                <a:ea typeface="Calibri" panose="020F0502020204030204" pitchFamily="34" charset="0"/>
              </a:rPr>
              <a:t>= 1.38</a:t>
            </a:r>
            <a:r>
              <a:rPr lang="ru-RU"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dirty="0">
                <a:solidFill>
                  <a:srgbClr val="000000"/>
                </a:solidFill>
                <a:latin typeface="Times New Roman" panose="02020603050405020304" pitchFamily="18" charset="0"/>
                <a:ea typeface="Calibri" panose="020F0502020204030204" pitchFamily="34" charset="0"/>
              </a:rPr>
              <a:t>10</a:t>
            </a:r>
            <a:r>
              <a:rPr lang="ru-RU" baseline="30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baseline="30000" dirty="0">
                <a:solidFill>
                  <a:srgbClr val="000000"/>
                </a:solidFill>
                <a:latin typeface="Times New Roman" panose="02020603050405020304" pitchFamily="18" charset="0"/>
                <a:ea typeface="Calibri" panose="020F0502020204030204" pitchFamily="34" charset="0"/>
              </a:rPr>
              <a:t>23</a:t>
            </a:r>
            <a:r>
              <a:rPr lang="ru-RU" dirty="0">
                <a:solidFill>
                  <a:srgbClr val="000000"/>
                </a:solidFill>
                <a:latin typeface="Times New Roman" panose="02020603050405020304" pitchFamily="18" charset="0"/>
                <a:ea typeface="Calibri" panose="020F0502020204030204" pitchFamily="34" charset="0"/>
              </a:rPr>
              <a:t> Дж/К – постоянная Больцмана.</a:t>
            </a:r>
            <a:endParaRPr lang="ru-RU" dirty="0"/>
          </a:p>
        </p:txBody>
      </p:sp>
    </p:spTree>
    <p:extLst>
      <p:ext uri="{BB962C8B-B14F-4D97-AF65-F5344CB8AC3E}">
        <p14:creationId xmlns:p14="http://schemas.microsoft.com/office/powerpoint/2010/main" val="1080621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633984" y="473627"/>
            <a:ext cx="10777728" cy="685059"/>
          </a:xfrm>
          <a:prstGeom prst="rect">
            <a:avLst/>
          </a:prstGeom>
        </p:spPr>
        <p:txBody>
          <a:bodyPr wrap="square">
            <a:spAutoFit/>
          </a:bodyPr>
          <a:lstStyle/>
          <a:p>
            <a:pPr algn="just">
              <a:lnSpc>
                <a:spcPct val="107000"/>
              </a:lnSpc>
              <a:spcAft>
                <a:spcPts val="800"/>
              </a:spcAft>
            </a:pPr>
            <a:r>
              <a:rPr lang="ru-RU" kern="100" dirty="0">
                <a:latin typeface="Times New Roman" panose="02020603050405020304" pitchFamily="18" charset="0"/>
                <a:ea typeface="Calibri" panose="020F0502020204030204" pitchFamily="34" charset="0"/>
                <a:cs typeface="Times New Roman" panose="02020603050405020304" pitchFamily="18" charset="0"/>
              </a:rPr>
              <a:t>Приведем две эквивалентные схемы идеального резистора, в которых тепловой шум учитывается либо генератором напряжения </a:t>
            </a:r>
            <a:r>
              <a:rPr lang="ru-RU" i="1" kern="100" dirty="0" err="1">
                <a:latin typeface="Times New Roman" panose="02020603050405020304" pitchFamily="18" charset="0"/>
                <a:ea typeface="Calibri" panose="020F0502020204030204" pitchFamily="34" charset="0"/>
                <a:cs typeface="Times New Roman" panose="02020603050405020304" pitchFamily="18" charset="0"/>
              </a:rPr>
              <a:t>e</a:t>
            </a:r>
            <a:r>
              <a:rPr lang="ru-RU" kern="100" baseline="-25000" dirty="0" err="1">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a:t>
            </a:r>
            <a:r>
              <a:rPr lang="ru-RU" i="1" kern="100" dirty="0">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 либо</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ru-RU" kern="100" dirty="0">
                <a:latin typeface="Times New Roman" panose="02020603050405020304" pitchFamily="18" charset="0"/>
                <a:ea typeface="Calibri" panose="020F0502020204030204" pitchFamily="34" charset="0"/>
                <a:cs typeface="Times New Roman" panose="02020603050405020304" pitchFamily="18" charset="0"/>
              </a:rPr>
              <a:t>генератором тока </a:t>
            </a:r>
            <a:r>
              <a:rPr lang="ru-RU" i="1" kern="100" dirty="0" err="1">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a:t>
            </a:r>
            <a:r>
              <a:rPr lang="ru-RU" i="1" kern="100" dirty="0">
                <a:latin typeface="Times New Roman" panose="02020603050405020304" pitchFamily="18" charset="0"/>
                <a:ea typeface="Calibri" panose="020F0502020204030204" pitchFamily="34" charset="0"/>
                <a:cs typeface="Times New Roman" panose="02020603050405020304" pitchFamily="18" charset="0"/>
              </a:rPr>
              <a:t>t</a:t>
            </a:r>
            <a:r>
              <a:rPr lang="ru-RU" kern="100" dirty="0">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Рисунок 4"/>
          <p:cNvPicPr/>
          <p:nvPr/>
        </p:nvPicPr>
        <p:blipFill>
          <a:blip r:embed="rId2"/>
          <a:stretch>
            <a:fillRect/>
          </a:stretch>
        </p:blipFill>
        <p:spPr>
          <a:xfrm>
            <a:off x="1551495" y="1520190"/>
            <a:ext cx="2968625" cy="1623060"/>
          </a:xfrm>
          <a:prstGeom prst="rect">
            <a:avLst/>
          </a:prstGeom>
        </p:spPr>
      </p:pic>
      <p:sp>
        <p:nvSpPr>
          <p:cNvPr id="6" name="Прямоугольник 5"/>
          <p:cNvSpPr/>
          <p:nvPr/>
        </p:nvSpPr>
        <p:spPr>
          <a:xfrm>
            <a:off x="4681728" y="1520190"/>
            <a:ext cx="6096000" cy="961482"/>
          </a:xfrm>
          <a:prstGeom prst="rect">
            <a:avLst/>
          </a:prstGeom>
        </p:spPr>
        <p:txBody>
          <a:bodyPr>
            <a:spAutoFit/>
          </a:bodyPr>
          <a:lstStyle/>
          <a:p>
            <a:pPr>
              <a:lnSpc>
                <a:spcPct val="107000"/>
              </a:lnSpc>
              <a:spcAft>
                <a:spcPts val="800"/>
              </a:spcAft>
            </a:pPr>
            <a:r>
              <a:rPr lang="ru-RU" kern="100" dirty="0">
                <a:latin typeface="Times New Roman" panose="02020603050405020304" pitchFamily="18" charset="0"/>
                <a:ea typeface="Calibri" panose="020F0502020204030204" pitchFamily="34" charset="0"/>
                <a:cs typeface="Times New Roman" panose="02020603050405020304" pitchFamily="18" charset="0"/>
              </a:rPr>
              <a:t>Эквивалентные схемы для учета теплового шума:</a:t>
            </a:r>
            <a:r>
              <a:rPr lang="en-US" kern="100" dirty="0">
                <a:latin typeface="Times New Roman" panose="02020603050405020304" pitchFamily="18" charset="0"/>
                <a:ea typeface="Calibri" panose="020F0502020204030204" pitchFamily="34" charset="0"/>
                <a:cs typeface="Times New Roman" panose="02020603050405020304" pitchFamily="18" charset="0"/>
              </a:rPr>
              <a:t/>
            </a:r>
            <a:br>
              <a:rPr lang="en-US" kern="100" dirty="0">
                <a:latin typeface="Times New Roman" panose="02020603050405020304" pitchFamily="18" charset="0"/>
                <a:ea typeface="Calibri" panose="020F0502020204030204" pitchFamily="34" charset="0"/>
                <a:cs typeface="Times New Roman" panose="02020603050405020304" pitchFamily="18" charset="0"/>
              </a:rPr>
            </a:br>
            <a:r>
              <a:rPr lang="ru-RU" kern="100" dirty="0">
                <a:latin typeface="Times New Roman" panose="02020603050405020304" pitchFamily="18" charset="0"/>
                <a:ea typeface="Calibri" panose="020F0502020204030204" pitchFamily="34" charset="0"/>
                <a:cs typeface="Times New Roman" panose="02020603050405020304" pitchFamily="18" charset="0"/>
              </a:rPr>
              <a:t> (а) генератором напряжения, </a:t>
            </a:r>
            <a:r>
              <a:rPr lang="en-US" kern="100" dirty="0">
                <a:latin typeface="Times New Roman" panose="02020603050405020304" pitchFamily="18" charset="0"/>
                <a:ea typeface="Calibri" panose="020F0502020204030204" pitchFamily="34" charset="0"/>
                <a:cs typeface="Times New Roman" panose="02020603050405020304" pitchFamily="18" charset="0"/>
              </a:rPr>
              <a:t/>
            </a:r>
            <a:br>
              <a:rPr lang="en-US" kern="100" dirty="0">
                <a:latin typeface="Times New Roman" panose="02020603050405020304" pitchFamily="18" charset="0"/>
                <a:ea typeface="Calibri" panose="020F0502020204030204" pitchFamily="34" charset="0"/>
                <a:cs typeface="Times New Roman" panose="02020603050405020304" pitchFamily="18" charset="0"/>
              </a:rPr>
            </a:br>
            <a:r>
              <a:rPr lang="ru-RU" kern="100" dirty="0">
                <a:latin typeface="Times New Roman" panose="02020603050405020304" pitchFamily="18" charset="0"/>
                <a:ea typeface="Calibri" panose="020F0502020204030204" pitchFamily="34" charset="0"/>
                <a:cs typeface="Times New Roman" panose="02020603050405020304" pitchFamily="18" charset="0"/>
              </a:rPr>
              <a:t>(б) генератором тока.</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Прямоугольник 8"/>
          <p:cNvSpPr/>
          <p:nvPr/>
        </p:nvSpPr>
        <p:spPr>
          <a:xfrm>
            <a:off x="633984" y="3143250"/>
            <a:ext cx="10777728" cy="2771015"/>
          </a:xfrm>
          <a:prstGeom prst="rect">
            <a:avLst/>
          </a:prstGeom>
        </p:spPr>
        <p:txBody>
          <a:bodyPr wrap="square">
            <a:spAutoFit/>
          </a:bodyPr>
          <a:lstStyle/>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Представленные схемы полностью эквивалентны друг другу. Напомним, что внутреннее сопротивление идеального генератора напряжения равно нулю,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i="1"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en-US" kern="100" baseline="-25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0, а идеального генератора тока – бесконечности, </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i="1"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Если резистор </a:t>
            </a: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разомкнут</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на его выводах действует </a:t>
            </a:r>
            <a:r>
              <a:rPr lang="ru-RU"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эдс</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теплового шума</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Генератор тока </a:t>
            </a:r>
            <a:r>
              <a:rPr lang="ru-RU" i="1"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в случае разомкнутого резистора, приводит к тому, что на резисторе выделяется напряжение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r>
              <a:rPr lang="ru-RU"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ru-RU"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ru-RU"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ru-RU"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При коротком замыкании </a:t>
            </a:r>
            <a:r>
              <a:rPr lang="ru-RU"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резистор “отдает” во внешнюю цепь ток</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r>
            <a:b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a:t>
            </a:r>
            <a:r>
              <a:rPr lang="en-US" i="1" kern="1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t>
            </a:r>
            <a:r>
              <a:rPr lang="en-US" kern="100" baseline="-25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i="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en-US"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ru-RU" kern="100" dirty="0">
                <a:latin typeface="Times New Roman" panose="02020603050405020304" pitchFamily="18" charset="0"/>
                <a:ea typeface="Calibri" panose="020F0502020204030204" pitchFamily="34" charset="0"/>
                <a:cs typeface="Times New Roman" panose="02020603050405020304" pitchFamily="18" charset="0"/>
              </a:rPr>
              <a:t>Спектр этого тока равен</a:t>
            </a:r>
            <a:endParaRPr lang="ru-RU"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Рисунок 10"/>
          <p:cNvPicPr/>
          <p:nvPr/>
        </p:nvPicPr>
        <p:blipFill>
          <a:blip r:embed="rId3"/>
          <a:stretch>
            <a:fillRect/>
          </a:stretch>
        </p:blipFill>
        <p:spPr>
          <a:xfrm>
            <a:off x="3612705" y="5453511"/>
            <a:ext cx="3812223" cy="460754"/>
          </a:xfrm>
          <a:prstGeom prst="rect">
            <a:avLst/>
          </a:prstGeom>
        </p:spPr>
      </p:pic>
    </p:spTree>
    <p:extLst>
      <p:ext uri="{BB962C8B-B14F-4D97-AF65-F5344CB8AC3E}">
        <p14:creationId xmlns:p14="http://schemas.microsoft.com/office/powerpoint/2010/main" val="196782234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3195</TotalTime>
  <Words>3985</Words>
  <Application>Microsoft Office PowerPoint</Application>
  <PresentationFormat>Широкоэкранный</PresentationFormat>
  <Paragraphs>263</Paragraphs>
  <Slides>58</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58</vt:i4>
      </vt:variant>
    </vt:vector>
  </HeadingPairs>
  <TitlesOfParts>
    <vt:vector size="67" baseType="lpstr">
      <vt:lpstr>Arial</vt:lpstr>
      <vt:lpstr>Arial-BoldMT</vt:lpstr>
      <vt:lpstr>Calibri</vt:lpstr>
      <vt:lpstr>Calibri Light</vt:lpstr>
      <vt:lpstr>Cambria Math</vt:lpstr>
      <vt:lpstr>MS Mincho</vt:lpstr>
      <vt:lpstr>Symbol</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Алексей Королев</dc:creator>
  <cp:lastModifiedBy>Алексей Королев</cp:lastModifiedBy>
  <cp:revision>142</cp:revision>
  <cp:lastPrinted>2024-10-04T13:02:24Z</cp:lastPrinted>
  <dcterms:created xsi:type="dcterms:W3CDTF">2023-09-06T06:02:29Z</dcterms:created>
  <dcterms:modified xsi:type="dcterms:W3CDTF">2024-10-04T13:05:25Z</dcterms:modified>
</cp:coreProperties>
</file>